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Inter Bold" charset="1" panose="020B0802030000000004"/>
      <p:regular r:id="rId54"/>
    </p:embeddedFont>
    <p:embeddedFont>
      <p:font typeface="Inter" charset="1" panose="020B0502030000000004"/>
      <p:regular r:id="rId55"/>
    </p:embeddedFont>
    <p:embeddedFont>
      <p:font typeface="Open Sans Bold" charset="1" panose="020B0806030504020204"/>
      <p:regular r:id="rId56"/>
    </p:embeddedFont>
    <p:embeddedFont>
      <p:font typeface="Inter Semi-Bold" charset="1" panose="02000503000000020004"/>
      <p:regular r:id="rId57"/>
    </p:embeddedFont>
    <p:embeddedFont>
      <p:font typeface="Inter Medium" charset="1" panose="02000503000000020004"/>
      <p:regular r:id="rId58"/>
    </p:embeddedFont>
    <p:embeddedFont>
      <p:font typeface="Public Sans Bold" charset="1" panose="00000000000000000000"/>
      <p:regular r:id="rId59"/>
    </p:embeddedFont>
    <p:embeddedFont>
      <p:font typeface="Public Sans" charset="1" panose="00000000000000000000"/>
      <p:regular r:id="rId60"/>
    </p:embeddedFont>
    <p:embeddedFont>
      <p:font typeface="League Spartan" charset="1" panose="00000800000000000000"/>
      <p:regular r:id="rId61"/>
    </p:embeddedFont>
    <p:embeddedFont>
      <p:font typeface="Open Sans Extra Bold" charset="1" panose="020B0906030804020204"/>
      <p:regular r:id="rId62"/>
    </p:embeddedFont>
    <p:embeddedFont>
      <p:font typeface="Canva Sans" charset="1" panose="020B0503030501040103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6.png" Type="http://schemas.openxmlformats.org/officeDocument/2006/relationships/image"/><Relationship Id="rId6" Target="http://bit.ly/40aItdw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8.jpe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2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8.jpe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6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9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4648" y="-349408"/>
            <a:ext cx="8185421" cy="10971966"/>
          </a:xfrm>
          <a:custGeom>
            <a:avLst/>
            <a:gdLst/>
            <a:ahLst/>
            <a:cxnLst/>
            <a:rect r="r" b="b" t="t" l="l"/>
            <a:pathLst>
              <a:path h="10971966" w="8185421">
                <a:moveTo>
                  <a:pt x="0" y="0"/>
                </a:moveTo>
                <a:lnTo>
                  <a:pt x="8185421" y="0"/>
                </a:lnTo>
                <a:lnTo>
                  <a:pt x="8185421" y="10971966"/>
                </a:lnTo>
                <a:lnTo>
                  <a:pt x="0" y="1097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29" r="-2832" b="-38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499" y="0"/>
            <a:ext cx="11702429" cy="10287000"/>
          </a:xfrm>
          <a:custGeom>
            <a:avLst/>
            <a:gdLst/>
            <a:ahLst/>
            <a:cxnLst/>
            <a:rect r="r" b="b" t="t" l="l"/>
            <a:pathLst>
              <a:path h="10287000" w="11702429">
                <a:moveTo>
                  <a:pt x="0" y="0"/>
                </a:moveTo>
                <a:lnTo>
                  <a:pt x="11702429" y="0"/>
                </a:lnTo>
                <a:lnTo>
                  <a:pt x="117024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71" t="0" r="-31392" b="-41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79736" y="-349408"/>
            <a:ext cx="14968057" cy="14968057"/>
          </a:xfrm>
          <a:custGeom>
            <a:avLst/>
            <a:gdLst/>
            <a:ahLst/>
            <a:cxnLst/>
            <a:rect r="r" b="b" t="t" l="l"/>
            <a:pathLst>
              <a:path h="14968057" w="14968057">
                <a:moveTo>
                  <a:pt x="0" y="0"/>
                </a:moveTo>
                <a:lnTo>
                  <a:pt x="14968057" y="0"/>
                </a:lnTo>
                <a:lnTo>
                  <a:pt x="14968057" y="14968056"/>
                </a:lnTo>
                <a:lnTo>
                  <a:pt x="0" y="1496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28738" y="-5288515"/>
            <a:ext cx="20093670" cy="20093670"/>
          </a:xfrm>
          <a:custGeom>
            <a:avLst/>
            <a:gdLst/>
            <a:ahLst/>
            <a:cxnLst/>
            <a:rect r="r" b="b" t="t" l="l"/>
            <a:pathLst>
              <a:path h="20093670" w="20093670">
                <a:moveTo>
                  <a:pt x="0" y="0"/>
                </a:moveTo>
                <a:lnTo>
                  <a:pt x="20093670" y="0"/>
                </a:lnTo>
                <a:lnTo>
                  <a:pt x="20093670" y="20093670"/>
                </a:lnTo>
                <a:lnTo>
                  <a:pt x="0" y="2009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698802" y="5143500"/>
            <a:ext cx="9033614" cy="4711493"/>
            <a:chOff x="0" y="0"/>
            <a:chExt cx="1208256" cy="630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8256" cy="630188"/>
            </a:xfrm>
            <a:custGeom>
              <a:avLst/>
              <a:gdLst/>
              <a:ahLst/>
              <a:cxnLst/>
              <a:rect r="r" b="b" t="t" l="l"/>
              <a:pathLst>
                <a:path h="630188" w="1208256">
                  <a:moveTo>
                    <a:pt x="1208256" y="0"/>
                  </a:moveTo>
                  <a:lnTo>
                    <a:pt x="1208256" y="630188"/>
                  </a:lnTo>
                  <a:lnTo>
                    <a:pt x="0" y="630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08256" cy="668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371484"/>
            <a:ext cx="2863903" cy="2892715"/>
          </a:xfrm>
          <a:custGeom>
            <a:avLst/>
            <a:gdLst/>
            <a:ahLst/>
            <a:cxnLst/>
            <a:rect r="r" b="b" t="t" l="l"/>
            <a:pathLst>
              <a:path h="2892715" w="2863903">
                <a:moveTo>
                  <a:pt x="0" y="0"/>
                </a:moveTo>
                <a:lnTo>
                  <a:pt x="2863903" y="0"/>
                </a:lnTo>
                <a:lnTo>
                  <a:pt x="2863903" y="2892715"/>
                </a:lnTo>
                <a:lnTo>
                  <a:pt x="0" y="2892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5637" y="1019184"/>
            <a:ext cx="11302684" cy="164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3"/>
              </a:lnSpc>
            </a:pPr>
            <a:r>
              <a:rPr lang="en-US" sz="1503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Medica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85637" y="2479974"/>
            <a:ext cx="10167616" cy="70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7"/>
              </a:lnSpc>
            </a:pPr>
            <a:r>
              <a:rPr lang="en-US" sz="4155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Smarter Healthcare, Better Decisions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5637" y="3392562"/>
            <a:ext cx="7653015" cy="113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3400" spc="-12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SUPERVISED BY: DR. CHERRY AHMED</a:t>
            </a:r>
          </a:p>
          <a:p>
            <a:pPr algn="l" marL="0" indent="0" lvl="0">
              <a:lnSpc>
                <a:spcPts val="455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785637" y="4182375"/>
            <a:ext cx="4429972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0"/>
              </a:lnSpc>
            </a:pPr>
            <a:r>
              <a:rPr lang="en-US" sz="3500" spc="-133">
                <a:solidFill>
                  <a:srgbClr val="FBF8F8"/>
                </a:solidFill>
                <a:latin typeface="Inter"/>
                <a:ea typeface="Inter"/>
                <a:cs typeface="Inter"/>
                <a:sym typeface="Inter"/>
              </a:rPr>
              <a:t>PREPARED BY: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682241" y="5451988"/>
            <a:ext cx="6466025" cy="4044949"/>
            <a:chOff x="0" y="0"/>
            <a:chExt cx="8621367" cy="539326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85038" y="-47625"/>
              <a:ext cx="822720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Malak Wael  Okasha                                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66601" y="1125008"/>
              <a:ext cx="8354766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Nourh</a:t>
              </a:r>
              <a:r>
                <a:rPr lang="en-US" b="true" sz="25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 Mohamed Zaki                      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59638" y="2399241"/>
              <a:ext cx="811789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J</a:t>
              </a:r>
              <a:r>
                <a:rPr lang="en-US" b="true" sz="25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ana Adel Sobeih                                  </a:t>
              </a:r>
              <a:r>
                <a:rPr lang="en-US" b="true" sz="250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66601" y="3673474"/>
              <a:ext cx="817074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</a:t>
              </a:r>
              <a:r>
                <a:rPr lang="en-US" b="true" sz="25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alma Hazem Salah                           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846108"/>
              <a:ext cx="86122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</a:t>
              </a:r>
              <a:r>
                <a:rPr lang="en-US" b="true" sz="25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ada Yasser Abdelsattar               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44000" y="5337688"/>
            <a:ext cx="1754448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499" spc="-239">
                <a:solidFill>
                  <a:srgbClr val="28407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20216101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6235929"/>
            <a:ext cx="1754448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499" spc="-239">
                <a:solidFill>
                  <a:srgbClr val="28407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20216113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63050" y="7131280"/>
            <a:ext cx="1754448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499" spc="-239">
                <a:solidFill>
                  <a:srgbClr val="28407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20216031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82100" y="8075983"/>
            <a:ext cx="1754448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499" spc="-239">
                <a:solidFill>
                  <a:srgbClr val="28407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20216047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82100" y="9020687"/>
            <a:ext cx="1754448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499" spc="-239">
                <a:solidFill>
                  <a:srgbClr val="28407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20216110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8735" y="-254110"/>
            <a:ext cx="8922092" cy="10952776"/>
            <a:chOff x="0" y="0"/>
            <a:chExt cx="3254803" cy="39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803" cy="3995602"/>
            </a:xfrm>
            <a:custGeom>
              <a:avLst/>
              <a:gdLst/>
              <a:ahLst/>
              <a:cxnLst/>
              <a:rect r="r" b="b" t="t" l="l"/>
              <a:pathLst>
                <a:path h="3995602" w="3254803">
                  <a:moveTo>
                    <a:pt x="0" y="0"/>
                  </a:moveTo>
                  <a:lnTo>
                    <a:pt x="3254803" y="0"/>
                  </a:lnTo>
                  <a:lnTo>
                    <a:pt x="325480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17971" y="2188788"/>
            <a:ext cx="6090772" cy="6066980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155" t="0" r="-4617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32592" y="1644773"/>
            <a:ext cx="1007128" cy="1007124"/>
            <a:chOff x="0" y="0"/>
            <a:chExt cx="2255950" cy="22559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565759" y="1463798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132592" y="4000598"/>
            <a:ext cx="1007128" cy="1007124"/>
            <a:chOff x="0" y="0"/>
            <a:chExt cx="2255950" cy="22559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415425" y="3819623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189742" y="6243014"/>
            <a:ext cx="1007128" cy="1007124"/>
            <a:chOff x="0" y="0"/>
            <a:chExt cx="2255950" cy="22559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472575" y="6062039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20529" y="1804869"/>
            <a:ext cx="373877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Use-case  Diagram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713681" y="4149129"/>
            <a:ext cx="39696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Class Diagram</a:t>
            </a:r>
          </a:p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28341" y="549069"/>
            <a:ext cx="12296859" cy="10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0"/>
              </a:lnSpc>
              <a:spcBef>
                <a:spcPct val="0"/>
              </a:spcBef>
            </a:pPr>
            <a:r>
              <a:rPr lang="en-US" b="true" sz="8135" spc="-78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PROJECT SPECIFICATIONS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199267" y="8523529"/>
            <a:ext cx="1007128" cy="1007124"/>
            <a:chOff x="0" y="0"/>
            <a:chExt cx="2255950" cy="2255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482100" y="8342554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13681" y="8740775"/>
            <a:ext cx="39696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Component Diagram 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528341" y="1644773"/>
            <a:ext cx="1007128" cy="1007124"/>
            <a:chOff x="0" y="0"/>
            <a:chExt cx="2255950" cy="22559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61507" y="1463798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28341" y="4000598"/>
            <a:ext cx="1007128" cy="1007124"/>
            <a:chOff x="0" y="0"/>
            <a:chExt cx="2255950" cy="225594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11174" y="3819623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585491" y="6243014"/>
            <a:ext cx="1007128" cy="1007124"/>
            <a:chOff x="0" y="0"/>
            <a:chExt cx="2255950" cy="225594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68324" y="6062039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16277" y="1804869"/>
            <a:ext cx="37387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System Architecture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109430" y="4149129"/>
            <a:ext cx="39696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Stakeholders 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34" id="34"/>
          <p:cNvGrpSpPr/>
          <p:nvPr/>
        </p:nvGrpSpPr>
        <p:grpSpPr>
          <a:xfrm rot="0">
            <a:off x="595016" y="8523529"/>
            <a:ext cx="1007128" cy="1007124"/>
            <a:chOff x="0" y="0"/>
            <a:chExt cx="2255950" cy="225594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877849" y="8342554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09430" y="6444952"/>
            <a:ext cx="39696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Functional Requirements 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2109430" y="8683625"/>
            <a:ext cx="536752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Non-Functional Requirements 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3715748" y="6533553"/>
            <a:ext cx="39696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Sequence Diagram</a:t>
            </a:r>
          </a:p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40" id="40"/>
          <p:cNvGrpSpPr/>
          <p:nvPr/>
        </p:nvGrpSpPr>
        <p:grpSpPr>
          <a:xfrm rot="0">
            <a:off x="7722350" y="9141593"/>
            <a:ext cx="1007128" cy="1007124"/>
            <a:chOff x="0" y="0"/>
            <a:chExt cx="2255950" cy="225594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8005182" y="8960618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236764" y="9358840"/>
            <a:ext cx="39696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ERD 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25594" y="-872032"/>
            <a:ext cx="6526377" cy="11159032"/>
            <a:chOff x="0" y="0"/>
            <a:chExt cx="2380840" cy="40708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0840" cy="4070845"/>
            </a:xfrm>
            <a:custGeom>
              <a:avLst/>
              <a:gdLst/>
              <a:ahLst/>
              <a:cxnLst/>
              <a:rect r="r" b="b" t="t" l="l"/>
              <a:pathLst>
                <a:path h="4070845" w="2380840">
                  <a:moveTo>
                    <a:pt x="0" y="0"/>
                  </a:moveTo>
                  <a:lnTo>
                    <a:pt x="2380840" y="0"/>
                  </a:lnTo>
                  <a:lnTo>
                    <a:pt x="2380840" y="4070845"/>
                  </a:lnTo>
                  <a:lnTo>
                    <a:pt x="0" y="4070845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165407" y="-850360"/>
            <a:ext cx="4197982" cy="419798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4981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86319" y="89879"/>
            <a:ext cx="4099997" cy="4099997"/>
            <a:chOff x="0" y="0"/>
            <a:chExt cx="495300" cy="495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122745" y="0"/>
            <a:ext cx="5165255" cy="8045992"/>
          </a:xfrm>
          <a:custGeom>
            <a:avLst/>
            <a:gdLst/>
            <a:ahLst/>
            <a:cxnLst/>
            <a:rect r="r" b="b" t="t" l="l"/>
            <a:pathLst>
              <a:path h="8045992" w="5165255">
                <a:moveTo>
                  <a:pt x="0" y="0"/>
                </a:moveTo>
                <a:lnTo>
                  <a:pt x="5165255" y="0"/>
                </a:lnTo>
                <a:lnTo>
                  <a:pt x="5165255" y="8045992"/>
                </a:lnTo>
                <a:lnTo>
                  <a:pt x="0" y="8045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" t="-3053" r="-347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391995"/>
            <a:ext cx="310748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83" y="5695950"/>
            <a:ext cx="13472436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The frontend connects via REST APIs to:</a:t>
            </a:r>
          </a:p>
          <a:p>
            <a:pPr algn="l"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Spring Boot: Core logic, user management, and PostgreSQL access.</a:t>
            </a:r>
          </a:p>
          <a:p>
            <a:pPr algn="l" marL="1295406" indent="-431802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FastAPI: Independent ML services (medicine recommendation, suitability).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The design ensures modularity, scalability, and separation of concerns.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36181" y="2764385"/>
            <a:ext cx="8144569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A Next.js web interface allows access for users (doctors, admins, pharma companies).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36181" y="1100531"/>
            <a:ext cx="898941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Medica uses a modular, service-oriented architecture with four layers: client, frontend, backend, and data storage.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154" y="-405923"/>
            <a:ext cx="13456294" cy="11098846"/>
            <a:chOff x="0" y="0"/>
            <a:chExt cx="4908893" cy="404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08893" cy="4048889"/>
            </a:xfrm>
            <a:custGeom>
              <a:avLst/>
              <a:gdLst/>
              <a:ahLst/>
              <a:cxnLst/>
              <a:rect r="r" b="b" t="t" l="l"/>
              <a:pathLst>
                <a:path h="4048889" w="4908893">
                  <a:moveTo>
                    <a:pt x="0" y="0"/>
                  </a:moveTo>
                  <a:lnTo>
                    <a:pt x="4908893" y="0"/>
                  </a:lnTo>
                  <a:lnTo>
                    <a:pt x="4908893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813639" y="2153382"/>
            <a:ext cx="11828373" cy="7730883"/>
            <a:chOff x="0" y="0"/>
            <a:chExt cx="3688963" cy="24110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8963" cy="2411062"/>
            </a:xfrm>
            <a:custGeom>
              <a:avLst/>
              <a:gdLst/>
              <a:ahLst/>
              <a:cxnLst/>
              <a:rect r="r" b="b" t="t" l="l"/>
              <a:pathLst>
                <a:path h="2411062" w="3688963">
                  <a:moveTo>
                    <a:pt x="0" y="0"/>
                  </a:moveTo>
                  <a:lnTo>
                    <a:pt x="3688963" y="0"/>
                  </a:lnTo>
                  <a:lnTo>
                    <a:pt x="3688963" y="2411062"/>
                  </a:lnTo>
                  <a:lnTo>
                    <a:pt x="0" y="2411062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88963" cy="24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20442" y="8168394"/>
            <a:ext cx="888122" cy="1238356"/>
          </a:xfrm>
          <a:custGeom>
            <a:avLst/>
            <a:gdLst/>
            <a:ahLst/>
            <a:cxnLst/>
            <a:rect r="r" b="b" t="t" l="l"/>
            <a:pathLst>
              <a:path h="1238356" w="888122">
                <a:moveTo>
                  <a:pt x="0" y="0"/>
                </a:moveTo>
                <a:lnTo>
                  <a:pt x="888122" y="0"/>
                </a:lnTo>
                <a:lnTo>
                  <a:pt x="888122" y="1238356"/>
                </a:lnTo>
                <a:lnTo>
                  <a:pt x="0" y="1238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1329836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2178" y="2938829"/>
            <a:ext cx="10916386" cy="656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1"/>
              </a:lnSpc>
            </a:pPr>
            <a:r>
              <a:rPr lang="en-US" sz="24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1. Medicines Usage, Side Effects &amp; Substitutes </a:t>
            </a:r>
          </a:p>
          <a:p>
            <a:pPr algn="l">
              <a:lnSpc>
                <a:spcPts val="3749"/>
              </a:lnSpc>
            </a:pPr>
            <a:r>
              <a:rPr lang="en-US" sz="23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Covers 248,000+ drugs from global manufacturers. Supports Medica system with detailed drug data.</a:t>
            </a:r>
          </a:p>
          <a:p>
            <a:pPr algn="l" marL="496571" indent="-248285" lvl="1">
              <a:lnSpc>
                <a:spcPts val="3749"/>
              </a:lnSpc>
              <a:buFont typeface="Arial"/>
              <a:buChar char="•"/>
            </a:pPr>
            <a:r>
              <a:rPr lang="en-US" b="true" sz="23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It is used in the search medicine feature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911"/>
              </a:lnSpc>
            </a:pPr>
            <a:r>
              <a:rPr lang="en-US" sz="24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2. Drug-Drug Interactions </a:t>
            </a:r>
          </a:p>
          <a:p>
            <a:pPr algn="l">
              <a:lnSpc>
                <a:spcPts val="3749"/>
              </a:lnSpc>
            </a:pPr>
            <a:r>
              <a:rPr lang="en-US" sz="23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Sourced from DrugBank. Enhances safety by identifying and explaining drug interactions. </a:t>
            </a:r>
          </a:p>
          <a:p>
            <a:pPr algn="l" marL="496571" indent="-248285" lvl="1">
              <a:lnSpc>
                <a:spcPts val="3749"/>
              </a:lnSpc>
              <a:buFont typeface="Arial"/>
              <a:buChar char="•"/>
            </a:pPr>
            <a:r>
              <a:rPr lang="en-US" b="true" sz="23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Improves prescription accuracy, reduces adverse reactions, and supports data-driven decisions in pharmacology.</a:t>
            </a:r>
          </a:p>
          <a:p>
            <a:pPr algn="l" marL="496571" indent="-248285" lvl="1">
              <a:lnSpc>
                <a:spcPts val="3749"/>
              </a:lnSpc>
              <a:buFont typeface="Arial"/>
              <a:buChar char="•"/>
            </a:pPr>
            <a:r>
              <a:rPr lang="en-US" b="true" sz="23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It is used in the Drug to Drug Interaction feature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25626" y="481207"/>
            <a:ext cx="7566877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FBF8F8"/>
                </a:solidFill>
                <a:latin typeface="Inter Bold"/>
                <a:ea typeface="Inter Bold"/>
                <a:cs typeface="Inter Bold"/>
                <a:sym typeface="Inter Bold"/>
              </a:rPr>
              <a:t>DATASETS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154" y="-405923"/>
            <a:ext cx="13456294" cy="11098846"/>
            <a:chOff x="0" y="0"/>
            <a:chExt cx="4908893" cy="404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08893" cy="4048889"/>
            </a:xfrm>
            <a:custGeom>
              <a:avLst/>
              <a:gdLst/>
              <a:ahLst/>
              <a:cxnLst/>
              <a:rect r="r" b="b" t="t" l="l"/>
              <a:pathLst>
                <a:path h="4048889" w="4908893">
                  <a:moveTo>
                    <a:pt x="0" y="0"/>
                  </a:moveTo>
                  <a:lnTo>
                    <a:pt x="4908893" y="0"/>
                  </a:lnTo>
                  <a:lnTo>
                    <a:pt x="4908893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813639" y="2153382"/>
            <a:ext cx="11828373" cy="7730883"/>
            <a:chOff x="0" y="0"/>
            <a:chExt cx="3688963" cy="24110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88963" cy="2411062"/>
            </a:xfrm>
            <a:custGeom>
              <a:avLst/>
              <a:gdLst/>
              <a:ahLst/>
              <a:cxnLst/>
              <a:rect r="r" b="b" t="t" l="l"/>
              <a:pathLst>
                <a:path h="2411062" w="3688963">
                  <a:moveTo>
                    <a:pt x="0" y="0"/>
                  </a:moveTo>
                  <a:lnTo>
                    <a:pt x="3688963" y="0"/>
                  </a:lnTo>
                  <a:lnTo>
                    <a:pt x="3688963" y="2411062"/>
                  </a:lnTo>
                  <a:lnTo>
                    <a:pt x="0" y="2411062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688963" cy="244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520442" y="8168394"/>
            <a:ext cx="888122" cy="1238356"/>
          </a:xfrm>
          <a:custGeom>
            <a:avLst/>
            <a:gdLst/>
            <a:ahLst/>
            <a:cxnLst/>
            <a:rect r="r" b="b" t="t" l="l"/>
            <a:pathLst>
              <a:path h="1238356" w="888122">
                <a:moveTo>
                  <a:pt x="0" y="0"/>
                </a:moveTo>
                <a:lnTo>
                  <a:pt x="888122" y="0"/>
                </a:lnTo>
                <a:lnTo>
                  <a:pt x="888122" y="1238356"/>
                </a:lnTo>
                <a:lnTo>
                  <a:pt x="0" y="1238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1329836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2178" y="2881679"/>
            <a:ext cx="10916386" cy="672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3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3. Predict medicine Dataset</a:t>
            </a:r>
          </a:p>
          <a:p>
            <a:pPr algn="l">
              <a:lnSpc>
                <a:spcPts val="3586"/>
              </a:lnSpc>
            </a:pPr>
            <a:r>
              <a:rPr lang="en-US" sz="22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This dataset supports clinically relevant, individualized medicine predictions</a:t>
            </a:r>
          </a:p>
          <a:p>
            <a:pPr algn="l">
              <a:lnSpc>
                <a:spcPts val="3586"/>
              </a:lnSpc>
            </a:pPr>
            <a:r>
              <a:rPr lang="en-US" sz="22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2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by encoding real-world constraints into synthetic patient records. </a:t>
            </a:r>
          </a:p>
          <a:p>
            <a:pPr algn="l"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b="true" sz="22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It is used in the ML-based functionality “Customized Medicine Recommendation ”</a:t>
            </a:r>
          </a:p>
          <a:p>
            <a:pPr algn="l">
              <a:lnSpc>
                <a:spcPts val="3586"/>
              </a:lnSpc>
            </a:pPr>
          </a:p>
          <a:p>
            <a:pPr algn="l">
              <a:lnSpc>
                <a:spcPts val="3749"/>
              </a:lnSpc>
            </a:pPr>
            <a:r>
              <a:rPr lang="en-US" sz="23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4. Predict Improvement Dataset</a:t>
            </a:r>
          </a:p>
          <a:p>
            <a:pPr algn="l">
              <a:lnSpc>
                <a:spcPts val="3586"/>
              </a:lnSpc>
            </a:pPr>
            <a:r>
              <a:rPr lang="en-US" sz="22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A synthetic datas</a:t>
            </a:r>
            <a:r>
              <a:rPr lang="en-US" sz="22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et developed to support ML-based prediction of treatment outcomes. It enables assessment of whether prescribed medications are likely to improve patient conditions.</a:t>
            </a:r>
          </a:p>
          <a:p>
            <a:pPr algn="l"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b="true" sz="22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It is used in the ML-based functionality “Assess Medicine Suitability ”</a:t>
            </a:r>
          </a:p>
          <a:p>
            <a:pPr algn="l">
              <a:lnSpc>
                <a:spcPts val="3586"/>
              </a:lnSpc>
            </a:pPr>
          </a:p>
          <a:p>
            <a:pPr algn="l">
              <a:lnSpc>
                <a:spcPts val="3586"/>
              </a:lnSpc>
            </a:pPr>
          </a:p>
          <a:p>
            <a:pPr algn="l">
              <a:lnSpc>
                <a:spcPts val="3586"/>
              </a:lnSpc>
            </a:pPr>
          </a:p>
          <a:p>
            <a:pPr algn="l">
              <a:lnSpc>
                <a:spcPts val="358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25626" y="481207"/>
            <a:ext cx="7566877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FBF8F8"/>
                </a:solidFill>
                <a:latin typeface="Inter Bold"/>
                <a:ea typeface="Inter Bold"/>
                <a:cs typeface="Inter Bold"/>
                <a:sym typeface="Inter Bold"/>
              </a:rPr>
              <a:t>DATASETS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41771" y="751094"/>
            <a:ext cx="16804458" cy="8999873"/>
            <a:chOff x="0" y="0"/>
            <a:chExt cx="4425865" cy="23703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25866" cy="2370337"/>
            </a:xfrm>
            <a:custGeom>
              <a:avLst/>
              <a:gdLst/>
              <a:ahLst/>
              <a:cxnLst/>
              <a:rect r="r" b="b" t="t" l="l"/>
              <a:pathLst>
                <a:path h="2370337" w="4425866">
                  <a:moveTo>
                    <a:pt x="0" y="0"/>
                  </a:moveTo>
                  <a:lnTo>
                    <a:pt x="4425866" y="0"/>
                  </a:lnTo>
                  <a:lnTo>
                    <a:pt x="4425866" y="2370337"/>
                  </a:lnTo>
                  <a:lnTo>
                    <a:pt x="0" y="2370337"/>
                  </a:lnTo>
                  <a:close/>
                </a:path>
              </a:pathLst>
            </a:custGeom>
            <a:solidFill>
              <a:srgbClr val="D9E7E8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25865" cy="2408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384090" y="320972"/>
            <a:ext cx="4556417" cy="455641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7777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77123" y="1923179"/>
            <a:ext cx="10398509" cy="2846680"/>
            <a:chOff x="0" y="0"/>
            <a:chExt cx="13864679" cy="379557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864679" cy="3156492"/>
              <a:chOff x="0" y="0"/>
              <a:chExt cx="3243025" cy="73832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243025" cy="738321"/>
              </a:xfrm>
              <a:custGeom>
                <a:avLst/>
                <a:gdLst/>
                <a:ahLst/>
                <a:cxnLst/>
                <a:rect r="r" b="b" t="t" l="l"/>
                <a:pathLst>
                  <a:path h="738321" w="3243025">
                    <a:moveTo>
                      <a:pt x="0" y="0"/>
                    </a:moveTo>
                    <a:lnTo>
                      <a:pt x="3243025" y="0"/>
                    </a:lnTo>
                    <a:lnTo>
                      <a:pt x="3243025" y="738321"/>
                    </a:lnTo>
                    <a:lnTo>
                      <a:pt x="0" y="73832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FBF6F1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3243025" cy="7764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723506" y="342966"/>
              <a:ext cx="13082519" cy="81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6"/>
                </a:lnSpc>
                <a:spcBef>
                  <a:spcPct val="0"/>
                </a:spcBef>
              </a:pPr>
              <a:r>
                <a:rPr lang="en-US" sz="4600" spc="-441">
                  <a:solidFill>
                    <a:srgbClr val="28407E"/>
                  </a:solidFill>
                  <a:latin typeface="Inter"/>
                  <a:ea typeface="Inter"/>
                  <a:cs typeface="Inter"/>
                  <a:sym typeface="Inter"/>
                </a:rPr>
                <a:t>Internal Stakeholders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23506" y="1482438"/>
              <a:ext cx="4429243" cy="2313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Developers</a:t>
              </a:r>
            </a:p>
            <a:p>
              <a:pPr algn="l" marL="474981" indent="-237491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Designers</a:t>
              </a:r>
            </a:p>
            <a:p>
              <a:pPr algn="l">
                <a:lnSpc>
                  <a:spcPts val="3586"/>
                </a:lnSpc>
              </a:pPr>
            </a:p>
            <a:p>
              <a:pPr algn="l" marL="0" indent="0" lvl="0">
                <a:lnSpc>
                  <a:spcPts val="3586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615213" y="1393538"/>
              <a:ext cx="5910353" cy="2313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Testers</a:t>
              </a:r>
            </a:p>
            <a:p>
              <a:pPr algn="l" marL="474981" indent="-237491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Project Managers</a:t>
              </a:r>
            </a:p>
            <a:p>
              <a:pPr algn="l">
                <a:lnSpc>
                  <a:spcPts val="3586"/>
                </a:lnSpc>
              </a:pPr>
            </a:p>
            <a:p>
              <a:pPr algn="l" marL="0" indent="0" lvl="0">
                <a:lnSpc>
                  <a:spcPts val="358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77123" y="5128697"/>
            <a:ext cx="10021364" cy="3294355"/>
            <a:chOff x="0" y="0"/>
            <a:chExt cx="13361818" cy="439247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286412" cy="3156492"/>
              <a:chOff x="0" y="0"/>
              <a:chExt cx="2873860" cy="73832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873860" cy="738321"/>
              </a:xfrm>
              <a:custGeom>
                <a:avLst/>
                <a:gdLst/>
                <a:ahLst/>
                <a:cxnLst/>
                <a:rect r="r" b="b" t="t" l="l"/>
                <a:pathLst>
                  <a:path h="738321" w="2873860">
                    <a:moveTo>
                      <a:pt x="0" y="0"/>
                    </a:moveTo>
                    <a:lnTo>
                      <a:pt x="2873860" y="0"/>
                    </a:lnTo>
                    <a:lnTo>
                      <a:pt x="2873860" y="738321"/>
                    </a:lnTo>
                    <a:lnTo>
                      <a:pt x="0" y="73832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FBF6F1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873860" cy="7764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41147" y="342966"/>
              <a:ext cx="11593288" cy="818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6"/>
                </a:lnSpc>
                <a:spcBef>
                  <a:spcPct val="0"/>
                </a:spcBef>
              </a:pPr>
              <a:r>
                <a:rPr lang="en-US" sz="4600" spc="-441">
                  <a:solidFill>
                    <a:srgbClr val="28407E"/>
                  </a:solidFill>
                  <a:latin typeface="Inter"/>
                  <a:ea typeface="Inter"/>
                  <a:cs typeface="Inter"/>
                  <a:sym typeface="Inter"/>
                </a:rPr>
                <a:t>External Stakeholders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41147" y="1482438"/>
              <a:ext cx="4256802" cy="291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Administrators</a:t>
              </a:r>
            </a:p>
            <a:p>
              <a:pPr algn="l" marL="474981" indent="-237491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Doctors</a:t>
              </a:r>
            </a:p>
            <a:p>
              <a:pPr algn="l">
                <a:lnSpc>
                  <a:spcPts val="3586"/>
                </a:lnSpc>
              </a:pPr>
            </a:p>
            <a:p>
              <a:pPr algn="l">
                <a:lnSpc>
                  <a:spcPts val="3586"/>
                </a:lnSpc>
              </a:pPr>
            </a:p>
            <a:p>
              <a:pPr algn="l" marL="0" indent="0" lvl="0">
                <a:lnSpc>
                  <a:spcPts val="3586"/>
                </a:lnSpc>
                <a:spcBef>
                  <a:spcPct val="0"/>
                </a:spcBef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976012" y="1393538"/>
              <a:ext cx="8385806" cy="291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Patients </a:t>
              </a:r>
            </a:p>
            <a:p>
              <a:pPr algn="l" marL="474981" indent="-237491" lvl="1">
                <a:lnSpc>
                  <a:spcPts val="3586"/>
                </a:lnSpc>
                <a:buFont typeface="Arial"/>
                <a:buChar char="•"/>
              </a:pPr>
              <a:r>
                <a:rPr lang="en-US" b="true" sz="2200">
                  <a:solidFill>
                    <a:srgbClr val="28407E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Pharmaceutical Companies</a:t>
              </a:r>
            </a:p>
            <a:p>
              <a:pPr algn="l">
                <a:lnSpc>
                  <a:spcPts val="3586"/>
                </a:lnSpc>
              </a:pPr>
            </a:p>
            <a:p>
              <a:pPr algn="l">
                <a:lnSpc>
                  <a:spcPts val="3586"/>
                </a:lnSpc>
              </a:pPr>
            </a:p>
            <a:p>
              <a:pPr algn="l" marL="0" indent="0" lvl="0">
                <a:lnSpc>
                  <a:spcPts val="358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433945" y="4218280"/>
            <a:ext cx="4099997" cy="4099997"/>
            <a:chOff x="0" y="0"/>
            <a:chExt cx="495300" cy="4953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547484" y="1028700"/>
            <a:ext cx="4099997" cy="4099997"/>
            <a:chOff x="0" y="0"/>
            <a:chExt cx="5466662" cy="5466662"/>
          </a:xfrm>
        </p:grpSpPr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0" y="0"/>
              <a:ext cx="5466662" cy="5466662"/>
              <a:chOff x="0" y="0"/>
              <a:chExt cx="495300" cy="4953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95300" cy="495300"/>
              </a:xfrm>
              <a:custGeom>
                <a:avLst/>
                <a:gdLst/>
                <a:ahLst/>
                <a:cxnLst/>
                <a:rect r="r" b="b" t="t" l="l"/>
                <a:pathLst>
                  <a:path h="495300" w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D9E7E8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r="r" b="b" t="t" l="l"/>
                <a:pathLst>
                  <a:path h="419100" w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689272" y="2241841"/>
              <a:ext cx="414330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Stakeholders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8735" y="-254110"/>
            <a:ext cx="8922092" cy="10952776"/>
            <a:chOff x="0" y="0"/>
            <a:chExt cx="3254803" cy="39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803" cy="3995602"/>
            </a:xfrm>
            <a:custGeom>
              <a:avLst/>
              <a:gdLst/>
              <a:ahLst/>
              <a:cxnLst/>
              <a:rect r="r" b="b" t="t" l="l"/>
              <a:pathLst>
                <a:path h="3995602" w="3254803">
                  <a:moveTo>
                    <a:pt x="0" y="0"/>
                  </a:moveTo>
                  <a:lnTo>
                    <a:pt x="3254803" y="0"/>
                  </a:lnTo>
                  <a:lnTo>
                    <a:pt x="325480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17971" y="2188788"/>
            <a:ext cx="6090772" cy="6066980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155" t="0" r="-4617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13567" y="4247675"/>
            <a:ext cx="1007128" cy="1007124"/>
            <a:chOff x="0" y="0"/>
            <a:chExt cx="2255950" cy="22559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46734" y="4066700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313567" y="6412793"/>
            <a:ext cx="1007128" cy="1007124"/>
            <a:chOff x="0" y="0"/>
            <a:chExt cx="2255950" cy="22559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596400" y="6231818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05513" y="8523529"/>
            <a:ext cx="1007128" cy="1007124"/>
            <a:chOff x="0" y="0"/>
            <a:chExt cx="2255950" cy="22559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288346" y="8342554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01504" y="4407771"/>
            <a:ext cx="373877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Create and Manage Admin Accounts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894656" y="6561323"/>
            <a:ext cx="396963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Create and Manage Pharmaceutical  Companies  Accounts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28341" y="549069"/>
            <a:ext cx="12296859" cy="10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0"/>
              </a:lnSpc>
              <a:spcBef>
                <a:spcPct val="0"/>
              </a:spcBef>
            </a:pPr>
            <a:r>
              <a:rPr lang="en-US" b="true" sz="8135" spc="-78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Functional Requirements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28341" y="2748966"/>
            <a:ext cx="1007128" cy="1007124"/>
            <a:chOff x="0" y="0"/>
            <a:chExt cx="2255950" cy="22559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61507" y="2567991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28341" y="4514625"/>
            <a:ext cx="1007128" cy="1007124"/>
            <a:chOff x="0" y="0"/>
            <a:chExt cx="2255950" cy="22559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11174" y="4333650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85491" y="6508043"/>
            <a:ext cx="1007128" cy="1007124"/>
            <a:chOff x="0" y="0"/>
            <a:chExt cx="2255950" cy="22559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68324" y="6327068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16277" y="2909062"/>
            <a:ext cx="37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Sign up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09430" y="4557259"/>
            <a:ext cx="39696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Login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313567" y="2403482"/>
            <a:ext cx="1007128" cy="1007124"/>
            <a:chOff x="0" y="0"/>
            <a:chExt cx="2255950" cy="22559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2596400" y="2222507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09430" y="6604085"/>
            <a:ext cx="39696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Logout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27981" y="2563578"/>
            <a:ext cx="536752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Create  and  Manage Doctor Account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445794" y="8687367"/>
            <a:ext cx="39696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Create and  Manage Admin Accounts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28341" y="1604845"/>
            <a:ext cx="373877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Admin Features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0119" y="-366680"/>
            <a:ext cx="9527881" cy="10952776"/>
            <a:chOff x="0" y="0"/>
            <a:chExt cx="3475797" cy="39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5797" cy="3995602"/>
            </a:xfrm>
            <a:custGeom>
              <a:avLst/>
              <a:gdLst/>
              <a:ahLst/>
              <a:cxnLst/>
              <a:rect r="r" b="b" t="t" l="l"/>
              <a:pathLst>
                <a:path h="3995602" w="3475797">
                  <a:moveTo>
                    <a:pt x="0" y="0"/>
                  </a:moveTo>
                  <a:lnTo>
                    <a:pt x="3475797" y="0"/>
                  </a:lnTo>
                  <a:lnTo>
                    <a:pt x="347579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17971" y="2188788"/>
            <a:ext cx="6090772" cy="6066980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4999" r="223" b="-2499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13567" y="4247675"/>
            <a:ext cx="1007128" cy="1007124"/>
            <a:chOff x="0" y="0"/>
            <a:chExt cx="2255950" cy="22559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13567" y="6412793"/>
            <a:ext cx="1007128" cy="1007124"/>
            <a:chOff x="0" y="0"/>
            <a:chExt cx="2255950" cy="2255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28341" y="2748966"/>
            <a:ext cx="1007128" cy="1007124"/>
            <a:chOff x="0" y="0"/>
            <a:chExt cx="2255950" cy="22559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28341" y="4514625"/>
            <a:ext cx="1007128" cy="1007124"/>
            <a:chOff x="0" y="0"/>
            <a:chExt cx="2255950" cy="22559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85491" y="6508043"/>
            <a:ext cx="1007128" cy="1007124"/>
            <a:chOff x="0" y="0"/>
            <a:chExt cx="2255950" cy="22559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313567" y="2403482"/>
            <a:ext cx="1007128" cy="1007124"/>
            <a:chOff x="0" y="0"/>
            <a:chExt cx="2255950" cy="22559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596400" y="3995953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09545" y="6227495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44323" y="6516305"/>
            <a:ext cx="37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View Patient Visits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43936" y="8741341"/>
            <a:ext cx="39696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View Visit Details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8341" y="549069"/>
            <a:ext cx="12296859" cy="10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0"/>
              </a:lnSpc>
              <a:spcBef>
                <a:spcPct val="0"/>
              </a:spcBef>
            </a:pPr>
            <a:r>
              <a:rPr lang="en-US" b="true" sz="8135" spc="-78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Functional Requirements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1507" y="2567991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1174" y="4333650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8324" y="6327068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16277" y="2909062"/>
            <a:ext cx="37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Login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09430" y="4557259"/>
            <a:ext cx="39696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Search for Medicines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96400" y="2222507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57468" y="2463216"/>
            <a:ext cx="39696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Add Patient Visit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44323" y="4328659"/>
            <a:ext cx="53675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View Patient Information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8341" y="1604845"/>
            <a:ext cx="373877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Doctors Features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005513" y="8523529"/>
            <a:ext cx="1007128" cy="1007124"/>
            <a:chOff x="0" y="0"/>
            <a:chExt cx="2255950" cy="225594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7288346" y="8342554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16277" y="6630605"/>
            <a:ext cx="39696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Add Patient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8735" y="-254110"/>
            <a:ext cx="8922092" cy="10952776"/>
            <a:chOff x="0" y="0"/>
            <a:chExt cx="3254803" cy="39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4803" cy="3995602"/>
            </a:xfrm>
            <a:custGeom>
              <a:avLst/>
              <a:gdLst/>
              <a:ahLst/>
              <a:cxnLst/>
              <a:rect r="r" b="b" t="t" l="l"/>
              <a:pathLst>
                <a:path h="3995602" w="3254803">
                  <a:moveTo>
                    <a:pt x="0" y="0"/>
                  </a:moveTo>
                  <a:lnTo>
                    <a:pt x="3254803" y="0"/>
                  </a:lnTo>
                  <a:lnTo>
                    <a:pt x="325480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17971" y="2188788"/>
            <a:ext cx="6090772" cy="6066980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4999" r="223" b="-2499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13567" y="4247675"/>
            <a:ext cx="1007128" cy="1007124"/>
            <a:chOff x="0" y="0"/>
            <a:chExt cx="2255950" cy="22559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13567" y="6412793"/>
            <a:ext cx="1007128" cy="1007124"/>
            <a:chOff x="0" y="0"/>
            <a:chExt cx="2255950" cy="2255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28341" y="2748966"/>
            <a:ext cx="1007128" cy="1007124"/>
            <a:chOff x="0" y="0"/>
            <a:chExt cx="2255950" cy="22559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28341" y="4514625"/>
            <a:ext cx="1007128" cy="1007124"/>
            <a:chOff x="0" y="0"/>
            <a:chExt cx="2255950" cy="22559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85491" y="6508043"/>
            <a:ext cx="1007128" cy="1007124"/>
            <a:chOff x="0" y="0"/>
            <a:chExt cx="2255950" cy="22559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313567" y="2403482"/>
            <a:ext cx="1007128" cy="1007124"/>
            <a:chOff x="0" y="0"/>
            <a:chExt cx="2255950" cy="22559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510675" y="4322046"/>
            <a:ext cx="1105103" cy="121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5"/>
              </a:lnSpc>
            </a:pPr>
            <a:r>
              <a:rPr lang="en-US" sz="7146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86875" y="6485123"/>
            <a:ext cx="1183766" cy="123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70"/>
              </a:lnSpc>
            </a:pPr>
            <a:r>
              <a:rPr lang="en-US" sz="726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01504" y="4407771"/>
            <a:ext cx="37387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View Registered Companies &amp; Medicines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94656" y="6561323"/>
            <a:ext cx="39696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Add Company to Favourites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8341" y="549069"/>
            <a:ext cx="12296859" cy="10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0"/>
              </a:lnSpc>
              <a:spcBef>
                <a:spcPct val="0"/>
              </a:spcBef>
            </a:pPr>
            <a:r>
              <a:rPr lang="en-US" b="true" sz="8135" spc="-78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Functional Requirements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1507" y="2567991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1174" y="4333650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5491" y="6403268"/>
            <a:ext cx="1241106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2"/>
              </a:lnSpc>
            </a:pPr>
            <a:r>
              <a:rPr lang="en-US" sz="7858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16277" y="2909062"/>
            <a:ext cx="37387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View Assigned Patients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09430" y="4557259"/>
            <a:ext cx="39696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Customized Medicine Recommendation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58300" y="2387707"/>
            <a:ext cx="1298256" cy="136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54"/>
              </a:lnSpc>
            </a:pPr>
            <a:r>
              <a:rPr lang="en-US" sz="7967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16277" y="6828023"/>
            <a:ext cx="39696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Check Drug Interactions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27981" y="2563578"/>
            <a:ext cx="53675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Assess Medicine Suitability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8341" y="1604845"/>
            <a:ext cx="373877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Doctors Features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1883" y="-332888"/>
            <a:ext cx="9336117" cy="10952776"/>
            <a:chOff x="0" y="0"/>
            <a:chExt cx="3405841" cy="39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5841" cy="3995602"/>
            </a:xfrm>
            <a:custGeom>
              <a:avLst/>
              <a:gdLst/>
              <a:ahLst/>
              <a:cxnLst/>
              <a:rect r="r" b="b" t="t" l="l"/>
              <a:pathLst>
                <a:path h="3995602" w="3405841">
                  <a:moveTo>
                    <a:pt x="0" y="0"/>
                  </a:moveTo>
                  <a:lnTo>
                    <a:pt x="3405841" y="0"/>
                  </a:lnTo>
                  <a:lnTo>
                    <a:pt x="3405841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17971" y="2149674"/>
            <a:ext cx="6090772" cy="6066980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32038" y="8571675"/>
            <a:ext cx="1007128" cy="1007124"/>
            <a:chOff x="0" y="0"/>
            <a:chExt cx="2255950" cy="22559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91263" y="3929028"/>
            <a:ext cx="1007128" cy="1007124"/>
            <a:chOff x="0" y="0"/>
            <a:chExt cx="2255950" cy="2255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91263" y="5881783"/>
            <a:ext cx="1007128" cy="1007124"/>
            <a:chOff x="0" y="0"/>
            <a:chExt cx="2255950" cy="22559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95303" y="3815967"/>
            <a:ext cx="1007128" cy="1007124"/>
            <a:chOff x="0" y="0"/>
            <a:chExt cx="2255950" cy="22559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95303" y="5881783"/>
            <a:ext cx="1007128" cy="1007124"/>
            <a:chOff x="0" y="0"/>
            <a:chExt cx="2255950" cy="22559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224396" y="8461593"/>
            <a:ext cx="1346487" cy="148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1"/>
              </a:lnSpc>
            </a:pPr>
            <a:r>
              <a:rPr lang="en-US" sz="8708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19974" y="8731772"/>
            <a:ext cx="37387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View Registered Companies &amp; Medicines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8341" y="549069"/>
            <a:ext cx="12296859" cy="105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0"/>
              </a:lnSpc>
              <a:spcBef>
                <a:spcPct val="0"/>
              </a:spcBef>
            </a:pPr>
            <a:r>
              <a:rPr lang="en-US" b="true" sz="8135" spc="-78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Functional Requirements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429" y="3748053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4096" y="5700808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78136" y="3788184"/>
            <a:ext cx="1479739" cy="1602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17"/>
              </a:lnSpc>
            </a:pPr>
            <a:r>
              <a:rPr lang="en-US" sz="9369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9199" y="4089125"/>
            <a:ext cx="37387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Login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72352" y="5924417"/>
            <a:ext cx="39696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Add Medicine Dataset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40036" y="5856483"/>
            <a:ext cx="1346487" cy="141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68"/>
              </a:lnSpc>
            </a:pPr>
            <a:r>
              <a:rPr lang="en-US" sz="8263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19242" y="3912009"/>
            <a:ext cx="39696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Add Medicine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09717" y="6041880"/>
            <a:ext cx="53675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88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Remove Medicine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8341" y="1604845"/>
            <a:ext cx="764570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Pharmaceutical Companies Features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01775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NON-FUNCTIONAL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819068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818220" y="2836504"/>
            <a:ext cx="9607505" cy="98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Performance</a:t>
            </a:r>
          </a:p>
          <a:p>
            <a:pPr algn="ctr" marL="0" indent="0" lvl="0">
              <a:lnSpc>
                <a:spcPts val="364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19330" y="3515678"/>
            <a:ext cx="6468194" cy="220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Optimized SQL queries were used to increase performance and reduce the response time.</a:t>
            </a:r>
          </a:p>
          <a:p>
            <a:pPr algn="l">
              <a:lnSpc>
                <a:spcPts val="4354"/>
              </a:lnSpc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29548" y="2836504"/>
            <a:ext cx="9607505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Reliability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3109" y="3572828"/>
            <a:ext cx="5833007" cy="343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Data consistency shall be maintained across all components, particularly for patient data and prescription details.</a:t>
            </a:r>
          </a:p>
          <a:p>
            <a:pPr algn="l">
              <a:lnSpc>
                <a:spcPts val="4354"/>
              </a:lnSpc>
            </a:pPr>
          </a:p>
          <a:p>
            <a:pPr algn="l">
              <a:lnSpc>
                <a:spcPts val="547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975634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28786" y="2760304"/>
            <a:ext cx="1581089" cy="1469543"/>
            <a:chOff x="0" y="0"/>
            <a:chExt cx="2108119" cy="195939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44000" y="2857106"/>
            <a:ext cx="1581089" cy="1469543"/>
            <a:chOff x="0" y="0"/>
            <a:chExt cx="2108119" cy="195939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-1219981" y="5571904"/>
            <a:ext cx="9607505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Usability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33254" y="6498844"/>
            <a:ext cx="5833007" cy="275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User interface ( UI)</a:t>
            </a:r>
          </a:p>
          <a:p>
            <a:pPr algn="l">
              <a:lnSpc>
                <a:spcPts val="4354"/>
              </a:lnSpc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–User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friendly interface, reducing </a:t>
            </a:r>
          </a:p>
          <a:p>
            <a:pPr algn="l">
              <a:lnSpc>
                <a:spcPts val="4354"/>
              </a:lnSpc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the learning curve for the users</a:t>
            </a:r>
          </a:p>
          <a:p>
            <a:pPr algn="l">
              <a:lnSpc>
                <a:spcPts val="4354"/>
              </a:lnSpc>
            </a:pPr>
          </a:p>
          <a:p>
            <a:pPr algn="l">
              <a:lnSpc>
                <a:spcPts val="4354"/>
              </a:lnSpc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42709" y="5429029"/>
            <a:ext cx="1581089" cy="1469543"/>
            <a:chOff x="0" y="0"/>
            <a:chExt cx="2108119" cy="195939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300135" y="6010696"/>
            <a:ext cx="9607505" cy="101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Maintainability </a:t>
            </a:r>
          </a:p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955581" y="6535769"/>
            <a:ext cx="7303719" cy="2899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3" indent="-335726" lvl="1">
              <a:lnSpc>
                <a:spcPts val="4602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Modular design, so that  components can be independently updated or replaced.</a:t>
            </a:r>
          </a:p>
          <a:p>
            <a:pPr algn="l" marL="671453" indent="-335726" lvl="1">
              <a:lnSpc>
                <a:spcPts val="4602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Clear code documentation</a:t>
            </a:r>
            <a:r>
              <a:rPr lang="en-US" b="true" sz="3110" spc="-298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for all modules to facilitate easier maintenance and future development.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129063" y="5934496"/>
            <a:ext cx="1007128" cy="1007124"/>
            <a:chOff x="0" y="0"/>
            <a:chExt cx="2255950" cy="225594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411896" y="5753521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154" y="-405923"/>
            <a:ext cx="12260158" cy="11098846"/>
            <a:chOff x="0" y="0"/>
            <a:chExt cx="4472539" cy="404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39" cy="4048889"/>
            </a:xfrm>
            <a:custGeom>
              <a:avLst/>
              <a:gdLst/>
              <a:ahLst/>
              <a:cxnLst/>
              <a:rect r="r" b="b" t="t" l="l"/>
              <a:pathLst>
                <a:path h="4048889" w="4472539">
                  <a:moveTo>
                    <a:pt x="0" y="0"/>
                  </a:moveTo>
                  <a:lnTo>
                    <a:pt x="4472539" y="0"/>
                  </a:lnTo>
                  <a:lnTo>
                    <a:pt x="4472539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50004" y="-200410"/>
            <a:ext cx="6137996" cy="10893333"/>
            <a:chOff x="0" y="0"/>
            <a:chExt cx="8183995" cy="1452444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7740" t="0" r="7740" b="0"/>
            <a:stretch>
              <a:fillRect/>
            </a:stretch>
          </p:blipFill>
          <p:spPr>
            <a:xfrm flipH="false" flipV="false">
              <a:off x="0" y="0"/>
              <a:ext cx="8183995" cy="14524444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028700" y="421429"/>
            <a:ext cx="1278822" cy="1016083"/>
          </a:xfrm>
          <a:custGeom>
            <a:avLst/>
            <a:gdLst/>
            <a:ahLst/>
            <a:cxnLst/>
            <a:rect r="r" b="b" t="t" l="l"/>
            <a:pathLst>
              <a:path h="1016083" w="1278822">
                <a:moveTo>
                  <a:pt x="0" y="0"/>
                </a:moveTo>
                <a:lnTo>
                  <a:pt x="1278822" y="0"/>
                </a:lnTo>
                <a:lnTo>
                  <a:pt x="1278822" y="1016083"/>
                </a:lnTo>
                <a:lnTo>
                  <a:pt x="0" y="101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604565"/>
            <a:ext cx="9108847" cy="2226340"/>
            <a:chOff x="0" y="0"/>
            <a:chExt cx="2840813" cy="6943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0813" cy="694338"/>
            </a:xfrm>
            <a:custGeom>
              <a:avLst/>
              <a:gdLst/>
              <a:ahLst/>
              <a:cxnLst/>
              <a:rect r="r" b="b" t="t" l="l"/>
              <a:pathLst>
                <a:path h="694338" w="2840813">
                  <a:moveTo>
                    <a:pt x="0" y="0"/>
                  </a:moveTo>
                  <a:lnTo>
                    <a:pt x="2840813" y="0"/>
                  </a:lnTo>
                  <a:lnTo>
                    <a:pt x="2840813" y="694338"/>
                  </a:lnTo>
                  <a:lnTo>
                    <a:pt x="0" y="694338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40813" cy="73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72563" y="8326023"/>
            <a:ext cx="1165731" cy="958019"/>
          </a:xfrm>
          <a:custGeom>
            <a:avLst/>
            <a:gdLst/>
            <a:ahLst/>
            <a:cxnLst/>
            <a:rect r="r" b="b" t="t" l="l"/>
            <a:pathLst>
              <a:path h="958019" w="1165731">
                <a:moveTo>
                  <a:pt x="0" y="0"/>
                </a:moveTo>
                <a:lnTo>
                  <a:pt x="1165732" y="0"/>
                </a:lnTo>
                <a:lnTo>
                  <a:pt x="1165732" y="958019"/>
                </a:lnTo>
                <a:lnTo>
                  <a:pt x="0" y="958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77427" y="4639151"/>
            <a:ext cx="5095260" cy="265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b="true" sz="2199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Increased risk </a:t>
            </a: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of prescription errors and adverse drug reactions thus higher workload and stress for doctors and inefficient prescribing process affects patient safety.</a:t>
            </a:r>
          </a:p>
          <a:p>
            <a:pPr algn="l" marL="0" indent="0" lvl="0">
              <a:lnSpc>
                <a:spcPts val="3585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4683715"/>
            <a:ext cx="9140114" cy="2162569"/>
            <a:chOff x="0" y="0"/>
            <a:chExt cx="2850565" cy="6744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50565" cy="674449"/>
            </a:xfrm>
            <a:custGeom>
              <a:avLst/>
              <a:gdLst/>
              <a:ahLst/>
              <a:cxnLst/>
              <a:rect r="r" b="b" t="t" l="l"/>
              <a:pathLst>
                <a:path h="674449" w="2850565">
                  <a:moveTo>
                    <a:pt x="0" y="0"/>
                  </a:moveTo>
                  <a:lnTo>
                    <a:pt x="2850565" y="0"/>
                  </a:lnTo>
                  <a:lnTo>
                    <a:pt x="2850565" y="674449"/>
                  </a:lnTo>
                  <a:lnTo>
                    <a:pt x="0" y="674449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50565" cy="712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13816" y="5143500"/>
            <a:ext cx="888122" cy="1238356"/>
          </a:xfrm>
          <a:custGeom>
            <a:avLst/>
            <a:gdLst/>
            <a:ahLst/>
            <a:cxnLst/>
            <a:rect r="r" b="b" t="t" l="l"/>
            <a:pathLst>
              <a:path h="1238356" w="888122">
                <a:moveTo>
                  <a:pt x="0" y="0"/>
                </a:moveTo>
                <a:lnTo>
                  <a:pt x="888122" y="0"/>
                </a:lnTo>
                <a:lnTo>
                  <a:pt x="888122" y="1238356"/>
                </a:lnTo>
                <a:lnTo>
                  <a:pt x="0" y="1238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1944871"/>
            <a:ext cx="9140114" cy="2176869"/>
            <a:chOff x="0" y="0"/>
            <a:chExt cx="2850565" cy="6789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50565" cy="678909"/>
            </a:xfrm>
            <a:custGeom>
              <a:avLst/>
              <a:gdLst/>
              <a:ahLst/>
              <a:cxnLst/>
              <a:rect r="r" b="b" t="t" l="l"/>
              <a:pathLst>
                <a:path h="678909" w="2850565">
                  <a:moveTo>
                    <a:pt x="0" y="0"/>
                  </a:moveTo>
                  <a:lnTo>
                    <a:pt x="2850565" y="0"/>
                  </a:lnTo>
                  <a:lnTo>
                    <a:pt x="2850565" y="678909"/>
                  </a:lnTo>
                  <a:lnTo>
                    <a:pt x="0" y="678909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850565" cy="71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344443" y="2237067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824020" y="2222582"/>
            <a:ext cx="6821027" cy="130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b="true" sz="22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1. Fresh graduates often face challenges in prescribing medications and struggle with drug selection, alternatives, and interactions.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38295" y="433958"/>
            <a:ext cx="7566877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FBF8F8"/>
                </a:solidFill>
                <a:latin typeface="Inter Bold"/>
                <a:ea typeface="Inter Bold"/>
                <a:cs typeface="Inter Bold"/>
                <a:sym typeface="Inter Bold"/>
              </a:rPr>
              <a:t>THE PROBLEM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51045" y="7874932"/>
            <a:ext cx="7121642" cy="15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b="true" sz="2199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3. N</a:t>
            </a: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o centralized platform for pharmaceutical companies to update doctors so its difficult to stay informed about newly introduced medicines.</a:t>
            </a:r>
          </a:p>
          <a:p>
            <a:pPr algn="l" marL="0" indent="0" lvl="0">
              <a:lnSpc>
                <a:spcPts val="211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776395" y="4825138"/>
            <a:ext cx="7292888" cy="220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b="true" sz="2199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2. Increased risk </a:t>
            </a: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of prescription errors and adverse drug reactions thus higher workload and stress for doctors and inefficient prescribing process affects patient safety.</a:t>
            </a:r>
          </a:p>
          <a:p>
            <a:pPr algn="l" marL="0" indent="0" lvl="0">
              <a:lnSpc>
                <a:spcPts val="35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4132" y="3942493"/>
            <a:ext cx="19721738" cy="6140144"/>
            <a:chOff x="0" y="0"/>
            <a:chExt cx="7194543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94544" cy="2239941"/>
            </a:xfrm>
            <a:custGeom>
              <a:avLst/>
              <a:gdLst/>
              <a:ahLst/>
              <a:cxnLst/>
              <a:rect r="r" b="b" t="t" l="l"/>
              <a:pathLst>
                <a:path h="2239941" w="7194544">
                  <a:moveTo>
                    <a:pt x="0" y="0"/>
                  </a:moveTo>
                  <a:lnTo>
                    <a:pt x="7194544" y="0"/>
                  </a:lnTo>
                  <a:lnTo>
                    <a:pt x="7194544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01775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NON-FUNCTIONAL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819068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568" y="5212074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6849" y="2591782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472123" y="2408541"/>
            <a:ext cx="9607505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Security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2332341"/>
            <a:ext cx="1581089" cy="1469543"/>
            <a:chOff x="0" y="0"/>
            <a:chExt cx="2108119" cy="195939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5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433825" y="3054335"/>
            <a:ext cx="13908369" cy="233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Password Security: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A strong password policy is enforced across all user roles.</a:t>
            </a:r>
          </a:p>
          <a:p>
            <a:pPr algn="l">
              <a:lnSpc>
                <a:spcPts val="4354"/>
              </a:lnSpc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       2.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Al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l passwords are hashed before being stored in the database.</a:t>
            </a:r>
          </a:p>
          <a:p>
            <a:pPr algn="l">
              <a:lnSpc>
                <a:spcPts val="547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408768" y="4841487"/>
            <a:ext cx="14825475" cy="165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Design and Documentation: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Documented the system design and architecture.</a:t>
            </a:r>
          </a:p>
          <a:p>
            <a:pPr algn="l" marL="671450" indent="-335725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 Documented role-b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ased privileges for admin, doctor, and pharma users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08768" y="6715118"/>
            <a:ext cx="14825475" cy="165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Access Control: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Role-Based Access Control (RBAC) defines strict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user permissions</a:t>
            </a:r>
          </a:p>
          <a:p>
            <a:pPr algn="l" marL="671450" indent="-335725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 Secure session management; restricted access to authenticated users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4132" y="3942493"/>
            <a:ext cx="19721738" cy="6140144"/>
            <a:chOff x="0" y="0"/>
            <a:chExt cx="7194543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94544" cy="2239941"/>
            </a:xfrm>
            <a:custGeom>
              <a:avLst/>
              <a:gdLst/>
              <a:ahLst/>
              <a:cxnLst/>
              <a:rect r="r" b="b" t="t" l="l"/>
              <a:pathLst>
                <a:path h="2239941" w="7194544">
                  <a:moveTo>
                    <a:pt x="0" y="0"/>
                  </a:moveTo>
                  <a:lnTo>
                    <a:pt x="7194544" y="0"/>
                  </a:lnTo>
                  <a:lnTo>
                    <a:pt x="7194544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01775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NON-FUNCTIONAL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819068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568" y="5212074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6849" y="2591782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548323" y="2318454"/>
            <a:ext cx="9607505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Security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2168165"/>
            <a:ext cx="1581089" cy="1469543"/>
            <a:chOff x="0" y="0"/>
            <a:chExt cx="2108119" cy="195939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5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408768" y="2866077"/>
            <a:ext cx="13908369" cy="288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Protection Against Common Vulnerabilities: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SQL Injection Prevention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Cryptographic hashing for sensitive data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No exposure of internal details or stack traces on failure</a:t>
            </a:r>
          </a:p>
          <a:p>
            <a:pPr algn="l">
              <a:lnSpc>
                <a:spcPts val="547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408768" y="5011607"/>
            <a:ext cx="14825475" cy="165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Logging &amp; Auditing: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Logs key user actions: account creation/deletion,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info updates, logins</a:t>
            </a:r>
          </a:p>
          <a:p>
            <a:pPr algn="l" marL="671450" indent="-335725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Log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s securely stored for auditing and incident tracking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08768" y="6666163"/>
            <a:ext cx="14825475" cy="1102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File Upload Security: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Strict file type restrictions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for uploads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08768" y="7863518"/>
            <a:ext cx="14825475" cy="165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SSL Communication: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SSL encryption secures data transmission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between Spring Boot backend and PostgreSQL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Ensures confidentiality and integrity of in-transit data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4132" y="3942493"/>
            <a:ext cx="19721738" cy="6140144"/>
            <a:chOff x="0" y="0"/>
            <a:chExt cx="7194543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94544" cy="2239941"/>
            </a:xfrm>
            <a:custGeom>
              <a:avLst/>
              <a:gdLst/>
              <a:ahLst/>
              <a:cxnLst/>
              <a:rect r="r" b="b" t="t" l="l"/>
              <a:pathLst>
                <a:path h="2239941" w="7194544">
                  <a:moveTo>
                    <a:pt x="0" y="0"/>
                  </a:moveTo>
                  <a:lnTo>
                    <a:pt x="7194544" y="0"/>
                  </a:lnTo>
                  <a:lnTo>
                    <a:pt x="7194544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01775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NON-FUNCTIONAL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819068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568" y="5212074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6849" y="2591782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548323" y="2318454"/>
            <a:ext cx="9607505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Security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2168165"/>
            <a:ext cx="1581089" cy="1469543"/>
            <a:chOff x="0" y="0"/>
            <a:chExt cx="2108119" cy="195939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5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408768" y="2866077"/>
            <a:ext cx="13908369" cy="233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Failure to Authenticate / Unauthorized Access: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Role-based access with least privilege enforcement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Unau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thorized users denied access by default</a:t>
            </a:r>
          </a:p>
          <a:p>
            <a:pPr algn="l">
              <a:lnSpc>
                <a:spcPts val="547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408768" y="5011607"/>
            <a:ext cx="14825475" cy="165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Integrity &amp; Privacy: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SSL encryption secures sensitive data exchanges (e.g.,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patient records)</a:t>
            </a:r>
          </a:p>
          <a:p>
            <a:pPr algn="l" marL="671450" indent="-335725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Adh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eres to healthcare data protection best practices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08768" y="7228138"/>
            <a:ext cx="14825475" cy="220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4"/>
              </a:lnSpc>
            </a:pPr>
            <a:r>
              <a:rPr lang="en-US" sz="3110" spc="-298" b="true">
                <a:solidFill>
                  <a:srgbClr val="27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URL Privacy Measures: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User IDs are hashed in URLs</a:t>
            </a:r>
          </a:p>
          <a:p>
            <a:pPr algn="l" marL="671453" indent="-335726" lvl="1">
              <a:lnSpc>
                <a:spcPts val="4354"/>
              </a:lnSpc>
              <a:buAutoNum type="arabicPeriod" startAt="1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Prevents exposure of sensitive user identifiers in web requests</a:t>
            </a:r>
          </a:p>
          <a:p>
            <a:pPr algn="l">
              <a:lnSpc>
                <a:spcPts val="4354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445661" cy="9450683"/>
            <a:chOff x="0" y="0"/>
            <a:chExt cx="5128975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28975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28975">
                  <a:moveTo>
                    <a:pt x="0" y="0"/>
                  </a:moveTo>
                  <a:lnTo>
                    <a:pt x="5128975" y="0"/>
                  </a:lnTo>
                  <a:lnTo>
                    <a:pt x="5128975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28975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1188213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91288" y="773913"/>
            <a:ext cx="8551745" cy="8665013"/>
          </a:xfrm>
          <a:custGeom>
            <a:avLst/>
            <a:gdLst/>
            <a:ahLst/>
            <a:cxnLst/>
            <a:rect r="r" b="b" t="t" l="l"/>
            <a:pathLst>
              <a:path h="8665013" w="8551745">
                <a:moveTo>
                  <a:pt x="0" y="0"/>
                </a:moveTo>
                <a:lnTo>
                  <a:pt x="8551744" y="0"/>
                </a:lnTo>
                <a:lnTo>
                  <a:pt x="8551744" y="8665013"/>
                </a:lnTo>
                <a:lnTo>
                  <a:pt x="0" y="8665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82801" y="1533795"/>
            <a:ext cx="7566877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USE-CASE 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49581"/>
            <a:ext cx="6792911" cy="599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 use case diagram illustrates the various functionalities available to different user roles within the system.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It primarily focuses on the actions that an Admin and Pharmaceutical Company can execute.</a:t>
            </a:r>
          </a:p>
          <a:p>
            <a:pPr algn="l">
              <a:lnSpc>
                <a:spcPts val="5294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60721" cy="9450683"/>
            <a:chOff x="0" y="0"/>
            <a:chExt cx="5196047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96047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96047">
                  <a:moveTo>
                    <a:pt x="0" y="0"/>
                  </a:moveTo>
                  <a:lnTo>
                    <a:pt x="5196047" y="0"/>
                  </a:lnTo>
                  <a:lnTo>
                    <a:pt x="5196047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96047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1188213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21611" y="2011760"/>
            <a:ext cx="9360976" cy="7090939"/>
          </a:xfrm>
          <a:custGeom>
            <a:avLst/>
            <a:gdLst/>
            <a:ahLst/>
            <a:cxnLst/>
            <a:rect r="r" b="b" t="t" l="l"/>
            <a:pathLst>
              <a:path h="7090939" w="9360976">
                <a:moveTo>
                  <a:pt x="0" y="0"/>
                </a:moveTo>
                <a:lnTo>
                  <a:pt x="9360976" y="0"/>
                </a:lnTo>
                <a:lnTo>
                  <a:pt x="9360976" y="7090939"/>
                </a:lnTo>
                <a:lnTo>
                  <a:pt x="0" y="7090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12374" y="1533795"/>
            <a:ext cx="7566877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USE-CASE II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49581"/>
            <a:ext cx="6792911" cy="732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This use case diagram illustrates the various functionalities available to Doctors within the Medica system.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 It highlights key operations that doctors can perform, including patient management, medicine research, pharmaceutical company interactions, and notifications.</a:t>
            </a:r>
          </a:p>
          <a:p>
            <a:pPr algn="l">
              <a:lnSpc>
                <a:spcPts val="5294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1188213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88774" y="1205085"/>
            <a:ext cx="8551261" cy="7867160"/>
          </a:xfrm>
          <a:custGeom>
            <a:avLst/>
            <a:gdLst/>
            <a:ahLst/>
            <a:cxnLst/>
            <a:rect r="r" b="b" t="t" l="l"/>
            <a:pathLst>
              <a:path h="7867160" w="8551261">
                <a:moveTo>
                  <a:pt x="0" y="0"/>
                </a:moveTo>
                <a:lnTo>
                  <a:pt x="8551260" y="0"/>
                </a:lnTo>
                <a:lnTo>
                  <a:pt x="8551260" y="7867160"/>
                </a:lnTo>
                <a:lnTo>
                  <a:pt x="0" y="7867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2301" y="1533795"/>
            <a:ext cx="7566877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CLASS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3751" y="3072172"/>
            <a:ext cx="6792911" cy="332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Our class diagram outlines key system entities, their attributes, methods, and interactions, including users, doctors, admins, patients, and pharmaceutical companies.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6941" y="8809990"/>
            <a:ext cx="31732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u="sng">
                <a:solidFill>
                  <a:srgbClr val="5271FF"/>
                </a:solidFill>
                <a:latin typeface="Canva Sans"/>
                <a:ea typeface="Canva Sans"/>
                <a:cs typeface="Canva Sans"/>
                <a:sym typeface="Canva Sans"/>
                <a:hlinkClick r:id="rId6" tooltip="http://bit.ly/40aItdw"/>
              </a:rPr>
              <a:t>View Class diagram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1188213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32897" y="2169881"/>
            <a:ext cx="7196365" cy="7088419"/>
          </a:xfrm>
          <a:custGeom>
            <a:avLst/>
            <a:gdLst/>
            <a:ahLst/>
            <a:cxnLst/>
            <a:rect r="r" b="b" t="t" l="l"/>
            <a:pathLst>
              <a:path h="7088419" w="7196365">
                <a:moveTo>
                  <a:pt x="0" y="0"/>
                </a:moveTo>
                <a:lnTo>
                  <a:pt x="7196364" y="0"/>
                </a:lnTo>
                <a:lnTo>
                  <a:pt x="7196364" y="7088419"/>
                </a:lnTo>
                <a:lnTo>
                  <a:pt x="0" y="7088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626" y="1076325"/>
            <a:ext cx="8928928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SEQUENCE DIAGRAM 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5074" y="2391204"/>
            <a:ext cx="7840894" cy="732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admin logs in and creates a doctor account by entering details like name, specialization and contact. 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system validates data and confirms creation.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admin can view a list of registered doctors retrieved from the database.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admin can delete a doctor’s account, and the system removes the record, confirming deletion.</a:t>
            </a:r>
          </a:p>
          <a:p>
            <a:pPr algn="l">
              <a:lnSpc>
                <a:spcPts val="5294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857250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626" y="1076325"/>
            <a:ext cx="8928928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SEQUENCE DIAGRAM II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1549" y="2499361"/>
            <a:ext cx="8715061" cy="6231268"/>
          </a:xfrm>
          <a:custGeom>
            <a:avLst/>
            <a:gdLst/>
            <a:ahLst/>
            <a:cxnLst/>
            <a:rect r="r" b="b" t="t" l="l"/>
            <a:pathLst>
              <a:path h="6231268" w="8715061">
                <a:moveTo>
                  <a:pt x="0" y="0"/>
                </a:moveTo>
                <a:lnTo>
                  <a:pt x="8715061" y="0"/>
                </a:lnTo>
                <a:lnTo>
                  <a:pt x="8715061" y="6231268"/>
                </a:lnTo>
                <a:lnTo>
                  <a:pt x="0" y="6231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25931" y="2413636"/>
            <a:ext cx="7820117" cy="6657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doctor logs into the system using their registered credentials. Upon successful authentication, access is granted.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doctor searches for a specific medicine. The system retrieves and displays relevant details.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doctor can input two medications to check for drug interactions. </a:t>
            </a:r>
          </a:p>
          <a:p>
            <a:pPr algn="l">
              <a:lnSpc>
                <a:spcPts val="5294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857250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626" y="1076325"/>
            <a:ext cx="9825014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SEQUENCE DIAGRAM III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1549" y="2499361"/>
            <a:ext cx="8715061" cy="6231268"/>
          </a:xfrm>
          <a:custGeom>
            <a:avLst/>
            <a:gdLst/>
            <a:ahLst/>
            <a:cxnLst/>
            <a:rect r="r" b="b" t="t" l="l"/>
            <a:pathLst>
              <a:path h="6231268" w="8715061">
                <a:moveTo>
                  <a:pt x="0" y="0"/>
                </a:moveTo>
                <a:lnTo>
                  <a:pt x="8715061" y="0"/>
                </a:lnTo>
                <a:lnTo>
                  <a:pt x="8715061" y="6231268"/>
                </a:lnTo>
                <a:lnTo>
                  <a:pt x="0" y="6231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25931" y="2413636"/>
            <a:ext cx="7820117" cy="599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Doctor initiates medicine recommendation via Medi Bot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Patient data and diagnosis are submitted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ML model predicts the most suitable substance.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Recommendation is returned and displayed to the doctor</a:t>
            </a:r>
          </a:p>
          <a:p>
            <a:pPr algn="l">
              <a:lnSpc>
                <a:spcPts val="5294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857250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35196" y="2121229"/>
            <a:ext cx="7065700" cy="7137071"/>
          </a:xfrm>
          <a:custGeom>
            <a:avLst/>
            <a:gdLst/>
            <a:ahLst/>
            <a:cxnLst/>
            <a:rect r="r" b="b" t="t" l="l"/>
            <a:pathLst>
              <a:path h="7137071" w="7065700">
                <a:moveTo>
                  <a:pt x="0" y="0"/>
                </a:moveTo>
                <a:lnTo>
                  <a:pt x="7065700" y="0"/>
                </a:lnTo>
                <a:lnTo>
                  <a:pt x="7065700" y="7137071"/>
                </a:lnTo>
                <a:lnTo>
                  <a:pt x="0" y="7137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626" y="1076325"/>
            <a:ext cx="9825014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SEQUENCE DIAGRAM IV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2254" y="2035504"/>
            <a:ext cx="8422942" cy="732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4"/>
              </a:lnSpc>
            </a:pP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company logs in using its credentials 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company adds a medicine dataset, which is stored in the system.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company adds a new medicine with details like name, uses, and side effects.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 company deletes a previously added medicine, and the system confirms removal.</a:t>
            </a:r>
          </a:p>
          <a:p>
            <a:pPr algn="l">
              <a:lnSpc>
                <a:spcPts val="5294"/>
              </a:lnSpc>
            </a:pPr>
          </a:p>
          <a:p>
            <a:pPr algn="l">
              <a:lnSpc>
                <a:spcPts val="529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74234" y="0"/>
            <a:ext cx="4215092" cy="10952776"/>
            <a:chOff x="0" y="0"/>
            <a:chExt cx="1537677" cy="39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37677" cy="3995602"/>
            </a:xfrm>
            <a:custGeom>
              <a:avLst/>
              <a:gdLst/>
              <a:ahLst/>
              <a:cxnLst/>
              <a:rect r="r" b="b" t="t" l="l"/>
              <a:pathLst>
                <a:path h="3995602" w="1537677">
                  <a:moveTo>
                    <a:pt x="0" y="0"/>
                  </a:moveTo>
                  <a:lnTo>
                    <a:pt x="1537677" y="0"/>
                  </a:lnTo>
                  <a:lnTo>
                    <a:pt x="153767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198899" y="1483042"/>
            <a:ext cx="6098626" cy="609860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96" t="-43922" r="-11378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76325"/>
            <a:ext cx="7566877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</a:pPr>
            <a:r>
              <a:rPr lang="en-US" b="true" sz="5999" spc="-383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PROJECT IDEA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7031" y="2548314"/>
            <a:ext cx="11311145" cy="686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836" spc="170" b="true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Our system </a:t>
            </a:r>
            <a:r>
              <a:rPr lang="en-US" sz="2836" spc="17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MEDICA</a:t>
            </a:r>
            <a:r>
              <a:rPr lang="en-US" sz="2836" spc="170" b="true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 assists doctors in prescribing the  right medications using machine learning to recommend treatments based on patient diagnosis and medical history.</a:t>
            </a:r>
          </a:p>
          <a:p>
            <a:pPr algn="l">
              <a:lnSpc>
                <a:spcPts val="3828"/>
              </a:lnSpc>
            </a:pPr>
          </a:p>
          <a:p>
            <a:pPr algn="l">
              <a:lnSpc>
                <a:spcPts val="3828"/>
              </a:lnSpc>
            </a:pPr>
            <a:r>
              <a:rPr lang="en-US" b="true" sz="2836" spc="170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MEDICA</a:t>
            </a:r>
            <a:r>
              <a:rPr lang="en-US" b="true" sz="2836" spc="170" u="none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 suggests optimal medications based on patient data and Identifies potential conflicts between prescribed drugs.</a:t>
            </a:r>
          </a:p>
          <a:p>
            <a:pPr algn="l">
              <a:lnSpc>
                <a:spcPts val="3963"/>
              </a:lnSpc>
            </a:pPr>
          </a:p>
          <a:p>
            <a:pPr algn="l">
              <a:lnSpc>
                <a:spcPts val="3828"/>
              </a:lnSpc>
            </a:pPr>
            <a:r>
              <a:rPr lang="en-US" b="true" sz="2836" spc="170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MEDICA</a:t>
            </a:r>
            <a:r>
              <a:rPr lang="en-US" b="true" sz="2836" spc="170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helps </a:t>
            </a:r>
            <a:r>
              <a:rPr lang="en-US" b="true" sz="2836" spc="170" u="none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doctors find substitutes during shortages and keeps doctors updated on newly introduced drugs.</a:t>
            </a:r>
          </a:p>
          <a:p>
            <a:pPr algn="l">
              <a:lnSpc>
                <a:spcPts val="3828"/>
              </a:lnSpc>
            </a:pPr>
          </a:p>
          <a:p>
            <a:pPr algn="l">
              <a:lnSpc>
                <a:spcPts val="3828"/>
              </a:lnSpc>
            </a:pPr>
            <a:r>
              <a:rPr lang="en-US" b="true" sz="2836" spc="170" u="none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Our domain of interest is the medical field</a:t>
            </a:r>
          </a:p>
          <a:p>
            <a:pPr algn="l">
              <a:lnSpc>
                <a:spcPts val="382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55359" y="2624514"/>
            <a:ext cx="582866" cy="479010"/>
          </a:xfrm>
          <a:custGeom>
            <a:avLst/>
            <a:gdLst/>
            <a:ahLst/>
            <a:cxnLst/>
            <a:rect r="r" b="b" t="t" l="l"/>
            <a:pathLst>
              <a:path h="479010" w="582866">
                <a:moveTo>
                  <a:pt x="0" y="0"/>
                </a:moveTo>
                <a:lnTo>
                  <a:pt x="582866" y="0"/>
                </a:lnTo>
                <a:lnTo>
                  <a:pt x="582866" y="479009"/>
                </a:lnTo>
                <a:lnTo>
                  <a:pt x="0" y="47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5359" y="5045003"/>
            <a:ext cx="582866" cy="479010"/>
          </a:xfrm>
          <a:custGeom>
            <a:avLst/>
            <a:gdLst/>
            <a:ahLst/>
            <a:cxnLst/>
            <a:rect r="r" b="b" t="t" l="l"/>
            <a:pathLst>
              <a:path h="479010" w="582866">
                <a:moveTo>
                  <a:pt x="0" y="0"/>
                </a:moveTo>
                <a:lnTo>
                  <a:pt x="582866" y="0"/>
                </a:lnTo>
                <a:lnTo>
                  <a:pt x="582866" y="479010"/>
                </a:lnTo>
                <a:lnTo>
                  <a:pt x="0" y="479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5359" y="7025038"/>
            <a:ext cx="582866" cy="479010"/>
          </a:xfrm>
          <a:custGeom>
            <a:avLst/>
            <a:gdLst/>
            <a:ahLst/>
            <a:cxnLst/>
            <a:rect r="r" b="b" t="t" l="l"/>
            <a:pathLst>
              <a:path h="479010" w="582866">
                <a:moveTo>
                  <a:pt x="0" y="0"/>
                </a:moveTo>
                <a:lnTo>
                  <a:pt x="582866" y="0"/>
                </a:lnTo>
                <a:lnTo>
                  <a:pt x="582866" y="479009"/>
                </a:lnTo>
                <a:lnTo>
                  <a:pt x="0" y="47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5359" y="8494647"/>
            <a:ext cx="582866" cy="479010"/>
          </a:xfrm>
          <a:custGeom>
            <a:avLst/>
            <a:gdLst/>
            <a:ahLst/>
            <a:cxnLst/>
            <a:rect r="r" b="b" t="t" l="l"/>
            <a:pathLst>
              <a:path h="479010" w="582866">
                <a:moveTo>
                  <a:pt x="0" y="0"/>
                </a:moveTo>
                <a:lnTo>
                  <a:pt x="582866" y="0"/>
                </a:lnTo>
                <a:lnTo>
                  <a:pt x="582866" y="479010"/>
                </a:lnTo>
                <a:lnTo>
                  <a:pt x="0" y="479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857250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626" y="1076325"/>
            <a:ext cx="9825014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COMPONENT DIAGRAM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037179"/>
            <a:ext cx="7764196" cy="799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Frontend (Next.js): Web interface for user interaction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Backend (Spring Boot): Handles logic, APIs, and database access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Database (PostgreSQL): Stores patient, user, and drug data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ML Model (FastAPI):</a:t>
            </a:r>
          </a:p>
          <a:p>
            <a:pPr algn="l" marL="1632952" indent="-544317" lvl="2">
              <a:lnSpc>
                <a:spcPts val="5294"/>
              </a:lnSpc>
              <a:buFont typeface="Arial"/>
              <a:buChar char="⚬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Predict Medicine: Suggests best treatment</a:t>
            </a:r>
          </a:p>
          <a:p>
            <a:pPr algn="l" marL="1632952" indent="-544317" lvl="2">
              <a:lnSpc>
                <a:spcPts val="5294"/>
              </a:lnSpc>
              <a:buFont typeface="Arial"/>
              <a:buChar char="⚬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Suitability Check: Evaluates effectiveness of prescribed drug</a:t>
            </a:r>
          </a:p>
          <a:p>
            <a:pPr algn="l">
              <a:lnSpc>
                <a:spcPts val="5294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792896" y="2122904"/>
            <a:ext cx="8466404" cy="6246705"/>
          </a:xfrm>
          <a:custGeom>
            <a:avLst/>
            <a:gdLst/>
            <a:ahLst/>
            <a:cxnLst/>
            <a:rect r="r" b="b" t="t" l="l"/>
            <a:pathLst>
              <a:path h="6246705" w="8466404">
                <a:moveTo>
                  <a:pt x="0" y="0"/>
                </a:moveTo>
                <a:lnTo>
                  <a:pt x="8466404" y="0"/>
                </a:lnTo>
                <a:lnTo>
                  <a:pt x="8466404" y="6246705"/>
                </a:lnTo>
                <a:lnTo>
                  <a:pt x="0" y="62467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33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41771" y="751094"/>
            <a:ext cx="16804458" cy="8999873"/>
            <a:chOff x="0" y="0"/>
            <a:chExt cx="4425865" cy="23703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25866" cy="2370337"/>
            </a:xfrm>
            <a:custGeom>
              <a:avLst/>
              <a:gdLst/>
              <a:ahLst/>
              <a:cxnLst/>
              <a:rect r="r" b="b" t="t" l="l"/>
              <a:pathLst>
                <a:path h="2370337" w="4425866">
                  <a:moveTo>
                    <a:pt x="0" y="0"/>
                  </a:moveTo>
                  <a:lnTo>
                    <a:pt x="4425866" y="0"/>
                  </a:lnTo>
                  <a:lnTo>
                    <a:pt x="4425866" y="2370337"/>
                  </a:lnTo>
                  <a:lnTo>
                    <a:pt x="0" y="2370337"/>
                  </a:lnTo>
                  <a:close/>
                </a:path>
              </a:pathLst>
            </a:custGeom>
            <a:solidFill>
              <a:srgbClr val="D9E7E8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25865" cy="2408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566521" y="320972"/>
            <a:ext cx="3373986" cy="337398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77777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587255" y="1028700"/>
            <a:ext cx="2666259" cy="2666259"/>
            <a:chOff x="0" y="0"/>
            <a:chExt cx="495300" cy="4953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52770" y="1418719"/>
            <a:ext cx="7791230" cy="7664622"/>
          </a:xfrm>
          <a:custGeom>
            <a:avLst/>
            <a:gdLst/>
            <a:ahLst/>
            <a:cxnLst/>
            <a:rect r="r" b="b" t="t" l="l"/>
            <a:pathLst>
              <a:path h="7664622" w="7791230">
                <a:moveTo>
                  <a:pt x="0" y="0"/>
                </a:moveTo>
                <a:lnTo>
                  <a:pt x="7791230" y="0"/>
                </a:lnTo>
                <a:lnTo>
                  <a:pt x="7791230" y="7664623"/>
                </a:lnTo>
                <a:lnTo>
                  <a:pt x="0" y="766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923434" y="1889911"/>
            <a:ext cx="2020818" cy="829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7"/>
              </a:lnSpc>
            </a:pPr>
            <a:r>
              <a:rPr lang="en-US" b="true" sz="484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75784" y="3618759"/>
            <a:ext cx="7883516" cy="501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297" indent="-386649" lvl="1">
              <a:lnSpc>
                <a:spcPts val="5014"/>
              </a:lnSpc>
              <a:buFont typeface="Arial"/>
              <a:buChar char="•"/>
            </a:pPr>
            <a:r>
              <a:rPr lang="en-US" sz="3581" spc="-34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Our diagram illustrates the database schema, it shows various tables and their relationships.</a:t>
            </a:r>
          </a:p>
          <a:p>
            <a:pPr algn="l">
              <a:lnSpc>
                <a:spcPts val="5014"/>
              </a:lnSpc>
            </a:pPr>
          </a:p>
          <a:p>
            <a:pPr algn="l" marL="773297" indent="-386649" lvl="1">
              <a:lnSpc>
                <a:spcPts val="5014"/>
              </a:lnSpc>
              <a:buFont typeface="Arial"/>
              <a:buChar char="•"/>
            </a:pPr>
            <a:r>
              <a:rPr lang="en-US" sz="3581" spc="-34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These relationships ensure efficient data organization, enabling seamless interactions between entities.</a:t>
            </a:r>
          </a:p>
          <a:p>
            <a:pPr algn="l">
              <a:lnSpc>
                <a:spcPts val="5014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41771" y="751094"/>
            <a:ext cx="16804458" cy="8999873"/>
            <a:chOff x="0" y="0"/>
            <a:chExt cx="4425865" cy="23703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25866" cy="2370337"/>
            </a:xfrm>
            <a:custGeom>
              <a:avLst/>
              <a:gdLst/>
              <a:ahLst/>
              <a:cxnLst/>
              <a:rect r="r" b="b" t="t" l="l"/>
              <a:pathLst>
                <a:path h="2370337" w="4425866">
                  <a:moveTo>
                    <a:pt x="0" y="0"/>
                  </a:moveTo>
                  <a:lnTo>
                    <a:pt x="4425866" y="0"/>
                  </a:lnTo>
                  <a:lnTo>
                    <a:pt x="4425866" y="2370337"/>
                  </a:lnTo>
                  <a:lnTo>
                    <a:pt x="0" y="2370337"/>
                  </a:lnTo>
                  <a:close/>
                </a:path>
              </a:pathLst>
            </a:custGeom>
            <a:solidFill>
              <a:srgbClr val="D9E7E8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25865" cy="2408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897455"/>
            <a:ext cx="16204867" cy="6664252"/>
          </a:xfrm>
          <a:custGeom>
            <a:avLst/>
            <a:gdLst/>
            <a:ahLst/>
            <a:cxnLst/>
            <a:rect r="r" b="b" t="t" l="l"/>
            <a:pathLst>
              <a:path h="6664252" w="16204867">
                <a:moveTo>
                  <a:pt x="0" y="0"/>
                </a:moveTo>
                <a:lnTo>
                  <a:pt x="16204867" y="0"/>
                </a:lnTo>
                <a:lnTo>
                  <a:pt x="16204867" y="6664252"/>
                </a:lnTo>
                <a:lnTo>
                  <a:pt x="0" y="6664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566521" y="320972"/>
            <a:ext cx="3373986" cy="337398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77777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587255" y="1028700"/>
            <a:ext cx="2666259" cy="2666259"/>
            <a:chOff x="0" y="0"/>
            <a:chExt cx="495300" cy="495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909975" y="1790329"/>
            <a:ext cx="202081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Time</a:t>
            </a:r>
          </a:p>
          <a:p>
            <a:pPr algn="ctr">
              <a:lnSpc>
                <a:spcPts val="5039"/>
              </a:lnSpc>
            </a:pPr>
            <a:r>
              <a:rPr lang="en-US" b="true" sz="35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Plan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4925" y="1530001"/>
            <a:ext cx="9825014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PHASE I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41771" y="751094"/>
            <a:ext cx="16804458" cy="8999873"/>
            <a:chOff x="0" y="0"/>
            <a:chExt cx="4425865" cy="23703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25866" cy="2370337"/>
            </a:xfrm>
            <a:custGeom>
              <a:avLst/>
              <a:gdLst/>
              <a:ahLst/>
              <a:cxnLst/>
              <a:rect r="r" b="b" t="t" l="l"/>
              <a:pathLst>
                <a:path h="2370337" w="4425866">
                  <a:moveTo>
                    <a:pt x="0" y="0"/>
                  </a:moveTo>
                  <a:lnTo>
                    <a:pt x="4425866" y="0"/>
                  </a:lnTo>
                  <a:lnTo>
                    <a:pt x="4425866" y="2370337"/>
                  </a:lnTo>
                  <a:lnTo>
                    <a:pt x="0" y="2370337"/>
                  </a:lnTo>
                  <a:close/>
                </a:path>
              </a:pathLst>
            </a:custGeom>
            <a:solidFill>
              <a:srgbClr val="D9E7E8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25865" cy="2408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566521" y="320972"/>
            <a:ext cx="3373986" cy="337398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7777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33500" y="1530001"/>
            <a:ext cx="9825014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PHASE II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91544" y="2736267"/>
            <a:ext cx="13494068" cy="6617283"/>
          </a:xfrm>
          <a:custGeom>
            <a:avLst/>
            <a:gdLst/>
            <a:ahLst/>
            <a:cxnLst/>
            <a:rect r="r" b="b" t="t" l="l"/>
            <a:pathLst>
              <a:path h="6617283" w="13494068">
                <a:moveTo>
                  <a:pt x="0" y="0"/>
                </a:moveTo>
                <a:lnTo>
                  <a:pt x="13494068" y="0"/>
                </a:lnTo>
                <a:lnTo>
                  <a:pt x="13494068" y="6617283"/>
                </a:lnTo>
                <a:lnTo>
                  <a:pt x="0" y="6617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587255" y="1028700"/>
            <a:ext cx="2666259" cy="2666259"/>
            <a:chOff x="0" y="0"/>
            <a:chExt cx="495300" cy="495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909975" y="1790329"/>
            <a:ext cx="202081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Time</a:t>
            </a:r>
          </a:p>
          <a:p>
            <a:pPr algn="ctr">
              <a:lnSpc>
                <a:spcPts val="5039"/>
              </a:lnSpc>
            </a:pPr>
            <a:r>
              <a:rPr lang="en-US" b="true" sz="35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Plan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93313" y="0"/>
            <a:ext cx="6741195" cy="10952776"/>
            <a:chOff x="0" y="0"/>
            <a:chExt cx="2459206" cy="39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9206" cy="3995602"/>
            </a:xfrm>
            <a:custGeom>
              <a:avLst/>
              <a:gdLst/>
              <a:ahLst/>
              <a:cxnLst/>
              <a:rect r="r" b="b" t="t" l="l"/>
              <a:pathLst>
                <a:path h="3995602" w="2459206">
                  <a:moveTo>
                    <a:pt x="0" y="0"/>
                  </a:moveTo>
                  <a:lnTo>
                    <a:pt x="2459206" y="0"/>
                  </a:lnTo>
                  <a:lnTo>
                    <a:pt x="2459206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2235207"/>
            <a:ext cx="6098626" cy="609860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96" t="-43922" r="-11378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76325"/>
            <a:ext cx="7566877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</a:pPr>
            <a:r>
              <a:rPr lang="en-US" b="true" sz="5999" spc="-383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2723798"/>
            <a:ext cx="582866" cy="479010"/>
          </a:xfrm>
          <a:custGeom>
            <a:avLst/>
            <a:gdLst/>
            <a:ahLst/>
            <a:cxnLst/>
            <a:rect r="r" b="b" t="t" l="l"/>
            <a:pathLst>
              <a:path h="479010" w="582866">
                <a:moveTo>
                  <a:pt x="0" y="0"/>
                </a:moveTo>
                <a:lnTo>
                  <a:pt x="582866" y="0"/>
                </a:lnTo>
                <a:lnTo>
                  <a:pt x="582866" y="479009"/>
                </a:lnTo>
                <a:lnTo>
                  <a:pt x="0" y="479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027682"/>
            <a:ext cx="582866" cy="479010"/>
          </a:xfrm>
          <a:custGeom>
            <a:avLst/>
            <a:gdLst/>
            <a:ahLst/>
            <a:cxnLst/>
            <a:rect r="r" b="b" t="t" l="l"/>
            <a:pathLst>
              <a:path h="479010" w="582866">
                <a:moveTo>
                  <a:pt x="0" y="0"/>
                </a:moveTo>
                <a:lnTo>
                  <a:pt x="582866" y="0"/>
                </a:lnTo>
                <a:lnTo>
                  <a:pt x="582866" y="479010"/>
                </a:lnTo>
                <a:lnTo>
                  <a:pt x="0" y="479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0641" y="2620221"/>
            <a:ext cx="4142455" cy="111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3"/>
              </a:lnSpc>
            </a:pPr>
            <a:r>
              <a:rPr lang="en-US" b="true" sz="3536" spc="21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Tools</a:t>
            </a:r>
          </a:p>
          <a:p>
            <a:pPr algn="l">
              <a:lnSpc>
                <a:spcPts val="423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830641" y="4924105"/>
            <a:ext cx="5791254" cy="171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3"/>
              </a:lnSpc>
            </a:pPr>
            <a:r>
              <a:rPr lang="en-US" b="true" sz="3536" spc="21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Machine Learning Implementation</a:t>
            </a:r>
          </a:p>
          <a:p>
            <a:pPr algn="l">
              <a:lnSpc>
                <a:spcPts val="4233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55439" y="1200150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Tools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819068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818220" y="2836504"/>
            <a:ext cx="9607505" cy="95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b="true" sz="3799" spc="-364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Machine Learning</a:t>
            </a:r>
          </a:p>
          <a:p>
            <a:pPr algn="ctr">
              <a:lnSpc>
                <a:spcPts val="3647"/>
              </a:lnSpc>
            </a:pPr>
            <a:r>
              <a:rPr lang="en-US" b="true" sz="3799" spc="-364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&amp; Data Science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9330" y="3914522"/>
            <a:ext cx="6468194" cy="441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Pyt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hon</a:t>
            </a:r>
          </a:p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Jupyter Notebook</a:t>
            </a:r>
          </a:p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Scikit-learn</a:t>
            </a:r>
          </a:p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NumPy</a:t>
            </a:r>
          </a:p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Pandas</a:t>
            </a:r>
          </a:p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Matplotlib</a:t>
            </a:r>
          </a:p>
          <a:p>
            <a:pPr algn="l">
              <a:lnSpc>
                <a:spcPts val="4354"/>
              </a:lnSpc>
            </a:pPr>
          </a:p>
          <a:p>
            <a:pPr algn="l">
              <a:lnSpc>
                <a:spcPts val="4354"/>
              </a:lnSpc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51795" y="2698635"/>
            <a:ext cx="9607505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Backend Services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96100" y="3251673"/>
            <a:ext cx="5833007" cy="177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FastAPI</a:t>
            </a:r>
          </a:p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Java Spring Boot</a:t>
            </a:r>
          </a:p>
          <a:p>
            <a:pPr algn="l">
              <a:lnSpc>
                <a:spcPts val="547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975634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50330" y="4782252"/>
            <a:ext cx="9607505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Database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6100" y="5332796"/>
            <a:ext cx="5833007" cy="54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PostgreSQL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28786" y="2760304"/>
            <a:ext cx="1581089" cy="1469543"/>
            <a:chOff x="0" y="0"/>
            <a:chExt cx="2108119" cy="195939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33683" y="2641419"/>
            <a:ext cx="1581089" cy="1469543"/>
            <a:chOff x="0" y="0"/>
            <a:chExt cx="2108119" cy="195939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33683" y="4774331"/>
            <a:ext cx="1581089" cy="1469543"/>
            <a:chOff x="0" y="0"/>
            <a:chExt cx="2108119" cy="195939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917005" y="6983444"/>
            <a:ext cx="9607505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Frontend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96100" y="7533988"/>
            <a:ext cx="5833007" cy="54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Next.js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160022" y="6919697"/>
            <a:ext cx="1581089" cy="1469543"/>
            <a:chOff x="0" y="0"/>
            <a:chExt cx="2108119" cy="195939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342837" cy="1342831"/>
              <a:chOff x="0" y="0"/>
              <a:chExt cx="2255950" cy="225594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577555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55439" y="1200150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Tools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819068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975634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792132" y="2807776"/>
            <a:ext cx="10242691" cy="2307149"/>
            <a:chOff x="0" y="0"/>
            <a:chExt cx="13656922" cy="307619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6200"/>
              <a:ext cx="12810006" cy="687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7"/>
                </a:lnSpc>
              </a:pPr>
              <a:r>
                <a:rPr lang="en-US" b="true" sz="3799" spc="-364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Security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032664" y="895524"/>
              <a:ext cx="8624258" cy="2180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SSL</a:t>
              </a:r>
            </a:p>
            <a:p>
              <a:pPr algn="l">
                <a:lnSpc>
                  <a:spcPts val="4354"/>
                </a:lnSpc>
              </a:pPr>
            </a:p>
            <a:p>
              <a:pPr algn="l">
                <a:lnSpc>
                  <a:spcPts val="4354"/>
                </a:lnSpc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      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3599625" y="0"/>
              <a:ext cx="1342837" cy="1342831"/>
              <a:chOff x="0" y="0"/>
              <a:chExt cx="2255950" cy="225594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177179" y="-180975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4706052"/>
            <a:ext cx="9607505" cy="1914904"/>
            <a:chOff x="0" y="0"/>
            <a:chExt cx="12810006" cy="255320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76200"/>
              <a:ext cx="12810006" cy="1381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Development </a:t>
              </a:r>
            </a:p>
            <a:p>
              <a:pPr algn="ctr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&amp; Collaboration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095553" y="1845731"/>
              <a:ext cx="7777343" cy="707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8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Github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2536673" y="178213"/>
              <a:ext cx="1342837" cy="1342831"/>
              <a:chOff x="0" y="0"/>
              <a:chExt cx="2255950" cy="225594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114228" y="-2762"/>
              <a:ext cx="1530564" cy="214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58"/>
                </a:lnSpc>
              </a:pPr>
              <a:r>
                <a:rPr lang="en-US" sz="9684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811182" y="6954869"/>
            <a:ext cx="9607505" cy="2231019"/>
            <a:chOff x="0" y="0"/>
            <a:chExt cx="12810006" cy="297469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76200"/>
              <a:ext cx="12810006" cy="734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IDEs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032664" y="794019"/>
              <a:ext cx="7777343" cy="2180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PyCharm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IntelliJ IDEA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Visual Studio Code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3616107" y="46228"/>
              <a:ext cx="1342837" cy="1342831"/>
              <a:chOff x="0" y="0"/>
              <a:chExt cx="2255950" cy="225594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3879926" y="-6961"/>
              <a:ext cx="1993718" cy="1903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053"/>
                </a:lnSpc>
              </a:pPr>
              <a:r>
                <a:rPr lang="en-US" sz="8609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10</a:t>
              </a: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0196100" y="1971777"/>
            <a:ext cx="6098626" cy="6098602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096" t="-43922" r="-113786" b="0"/>
              </a:stretch>
            </a:blipFill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154" y="-405923"/>
            <a:ext cx="12260158" cy="11098846"/>
            <a:chOff x="0" y="0"/>
            <a:chExt cx="4472539" cy="404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39" cy="4048889"/>
            </a:xfrm>
            <a:custGeom>
              <a:avLst/>
              <a:gdLst/>
              <a:ahLst/>
              <a:cxnLst/>
              <a:rect r="r" b="b" t="t" l="l"/>
              <a:pathLst>
                <a:path h="4048889" w="4472539">
                  <a:moveTo>
                    <a:pt x="0" y="0"/>
                  </a:moveTo>
                  <a:lnTo>
                    <a:pt x="4472539" y="0"/>
                  </a:lnTo>
                  <a:lnTo>
                    <a:pt x="4472539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986743" y="-200410"/>
            <a:ext cx="6301257" cy="10893333"/>
            <a:chOff x="0" y="0"/>
            <a:chExt cx="8401676" cy="1452444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6616" t="0" r="6616" b="0"/>
            <a:stretch>
              <a:fillRect/>
            </a:stretch>
          </p:blipFill>
          <p:spPr>
            <a:xfrm flipH="false" flipV="false">
              <a:off x="0" y="0"/>
              <a:ext cx="8401676" cy="1452444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7604565"/>
            <a:ext cx="10958043" cy="2226340"/>
            <a:chOff x="0" y="0"/>
            <a:chExt cx="3417530" cy="6943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17529" cy="694338"/>
            </a:xfrm>
            <a:custGeom>
              <a:avLst/>
              <a:gdLst/>
              <a:ahLst/>
              <a:cxnLst/>
              <a:rect r="r" b="b" t="t" l="l"/>
              <a:pathLst>
                <a:path h="694338" w="3417529">
                  <a:moveTo>
                    <a:pt x="0" y="0"/>
                  </a:moveTo>
                  <a:lnTo>
                    <a:pt x="3417529" y="0"/>
                  </a:lnTo>
                  <a:lnTo>
                    <a:pt x="3417529" y="694338"/>
                  </a:lnTo>
                  <a:lnTo>
                    <a:pt x="0" y="694338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417530" cy="732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2563" y="8326023"/>
            <a:ext cx="1165731" cy="958019"/>
          </a:xfrm>
          <a:custGeom>
            <a:avLst/>
            <a:gdLst/>
            <a:ahLst/>
            <a:cxnLst/>
            <a:rect r="r" b="b" t="t" l="l"/>
            <a:pathLst>
              <a:path h="958019" w="1165731">
                <a:moveTo>
                  <a:pt x="0" y="0"/>
                </a:moveTo>
                <a:lnTo>
                  <a:pt x="1165732" y="0"/>
                </a:lnTo>
                <a:lnTo>
                  <a:pt x="1165732" y="958019"/>
                </a:lnTo>
                <a:lnTo>
                  <a:pt x="0" y="958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77427" y="4639151"/>
            <a:ext cx="5095260" cy="2651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b="true" sz="2199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Increased risk </a:t>
            </a: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of prescription errors and adverse drug reactions thus higher workload and stress for doctors and inefficient prescribing process affects patient safety.</a:t>
            </a:r>
          </a:p>
          <a:p>
            <a:pPr algn="l" marL="0" indent="0" lvl="0">
              <a:lnSpc>
                <a:spcPts val="3585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4683715"/>
            <a:ext cx="10958043" cy="2162569"/>
            <a:chOff x="0" y="0"/>
            <a:chExt cx="3417530" cy="6744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17529" cy="674449"/>
            </a:xfrm>
            <a:custGeom>
              <a:avLst/>
              <a:gdLst/>
              <a:ahLst/>
              <a:cxnLst/>
              <a:rect r="r" b="b" t="t" l="l"/>
              <a:pathLst>
                <a:path h="674449" w="3417529">
                  <a:moveTo>
                    <a:pt x="0" y="0"/>
                  </a:moveTo>
                  <a:lnTo>
                    <a:pt x="3417529" y="0"/>
                  </a:lnTo>
                  <a:lnTo>
                    <a:pt x="3417529" y="674449"/>
                  </a:lnTo>
                  <a:lnTo>
                    <a:pt x="0" y="674449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417530" cy="712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13816" y="5143500"/>
            <a:ext cx="888122" cy="1238356"/>
          </a:xfrm>
          <a:custGeom>
            <a:avLst/>
            <a:gdLst/>
            <a:ahLst/>
            <a:cxnLst/>
            <a:rect r="r" b="b" t="t" l="l"/>
            <a:pathLst>
              <a:path h="1238356" w="888122">
                <a:moveTo>
                  <a:pt x="0" y="0"/>
                </a:moveTo>
                <a:lnTo>
                  <a:pt x="888122" y="0"/>
                </a:lnTo>
                <a:lnTo>
                  <a:pt x="888122" y="1238356"/>
                </a:lnTo>
                <a:lnTo>
                  <a:pt x="0" y="1238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944871"/>
            <a:ext cx="10958043" cy="2176869"/>
            <a:chOff x="0" y="0"/>
            <a:chExt cx="3417530" cy="6789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17529" cy="678909"/>
            </a:xfrm>
            <a:custGeom>
              <a:avLst/>
              <a:gdLst/>
              <a:ahLst/>
              <a:cxnLst/>
              <a:rect r="r" b="b" t="t" l="l"/>
              <a:pathLst>
                <a:path h="678909" w="3417529">
                  <a:moveTo>
                    <a:pt x="0" y="0"/>
                  </a:moveTo>
                  <a:lnTo>
                    <a:pt x="3417529" y="0"/>
                  </a:lnTo>
                  <a:lnTo>
                    <a:pt x="3417529" y="678909"/>
                  </a:lnTo>
                  <a:lnTo>
                    <a:pt x="0" y="678909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417530" cy="71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44443" y="2237067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24020" y="2135673"/>
            <a:ext cx="8943648" cy="220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2200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Challenges with Existing Datasets</a:t>
            </a:r>
          </a:p>
          <a:p>
            <a:pPr algn="l"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b="true" sz="22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Lacked key features (e.g., allergies, outcomes, clinical tests)</a:t>
            </a:r>
          </a:p>
          <a:p>
            <a:pPr algn="l"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b="true" sz="22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Limited scope of conditions and medications</a:t>
            </a:r>
          </a:p>
          <a:p>
            <a:pPr algn="l" marL="474981" indent="-237491" lvl="1">
              <a:lnSpc>
                <a:spcPts val="3586"/>
              </a:lnSpc>
              <a:buFont typeface="Arial"/>
              <a:buChar char="•"/>
            </a:pPr>
            <a:r>
              <a:rPr lang="en-US" b="true" sz="22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Incompatible with model requirements</a:t>
            </a:r>
          </a:p>
          <a:p>
            <a:pPr algn="l">
              <a:lnSpc>
                <a:spcPts val="358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37236"/>
            <a:ext cx="15549705" cy="164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5"/>
              </a:lnSpc>
            </a:pPr>
            <a:r>
              <a:rPr lang="en-US" b="true" sz="5799" spc="-371">
                <a:solidFill>
                  <a:srgbClr val="FBF8F8"/>
                </a:solidFill>
                <a:latin typeface="Inter Bold"/>
                <a:ea typeface="Inter Bold"/>
                <a:cs typeface="Inter Bold"/>
                <a:sym typeface="Inter Bold"/>
              </a:rPr>
              <a:t>MACHINE LEARNING </a:t>
            </a:r>
          </a:p>
          <a:p>
            <a:pPr algn="l" marL="0" indent="0" lvl="0">
              <a:lnSpc>
                <a:spcPts val="6495"/>
              </a:lnSpc>
            </a:pPr>
            <a:r>
              <a:rPr lang="en-US" b="true" sz="5799" spc="-371">
                <a:solidFill>
                  <a:srgbClr val="FBF8F8"/>
                </a:solidFill>
                <a:latin typeface="Inter Bold"/>
                <a:ea typeface="Inter Bold"/>
                <a:cs typeface="Inter Bold"/>
                <a:sym typeface="Inter Bold"/>
              </a:rPr>
              <a:t>IMPLEMENTATION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76395" y="7514554"/>
            <a:ext cx="9298960" cy="249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199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Outcome</a:t>
            </a:r>
          </a:p>
          <a:p>
            <a:pPr algn="l" marL="474979" indent="-237490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Tw</a:t>
            </a: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o high-quality synthetic datasets created</a:t>
            </a:r>
          </a:p>
          <a:p>
            <a:pPr algn="l" marL="474979" indent="-237490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One for recommending medications</a:t>
            </a:r>
          </a:p>
          <a:p>
            <a:pPr algn="l" marL="474979" indent="-237490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One for assessing treatment suitability</a:t>
            </a:r>
          </a:p>
          <a:p>
            <a:pPr algn="l" marL="474979" indent="-237490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Formed the foundation of both ML features in Medica</a:t>
            </a:r>
          </a:p>
          <a:p>
            <a:pPr algn="l" marL="0" indent="0" lvl="0">
              <a:lnSpc>
                <a:spcPts val="211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776395" y="4825138"/>
            <a:ext cx="9373609" cy="220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</a:pPr>
            <a:r>
              <a:rPr lang="en-US" sz="2199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Why Synthetic Data?</a:t>
            </a:r>
          </a:p>
          <a:p>
            <a:pPr algn="l" marL="474979" indent="-237490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Custom datasets </a:t>
            </a: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ensured needed features and clinical realism</a:t>
            </a:r>
          </a:p>
          <a:p>
            <a:pPr algn="l" marL="474979" indent="-237490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Simulated real-world scenarios for both ML tasks</a:t>
            </a:r>
          </a:p>
          <a:p>
            <a:pPr algn="l" marL="474979" indent="-237490" lvl="1">
              <a:lnSpc>
                <a:spcPts val="358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Balanced accuracy, complexity, and medical relevance</a:t>
            </a:r>
          </a:p>
          <a:p>
            <a:pPr algn="l" marL="0" indent="0" lvl="0">
              <a:lnSpc>
                <a:spcPts val="35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154" y="-405923"/>
            <a:ext cx="12260158" cy="11098846"/>
            <a:chOff x="0" y="0"/>
            <a:chExt cx="4472539" cy="404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39" cy="4048889"/>
            </a:xfrm>
            <a:custGeom>
              <a:avLst/>
              <a:gdLst/>
              <a:ahLst/>
              <a:cxnLst/>
              <a:rect r="r" b="b" t="t" l="l"/>
              <a:pathLst>
                <a:path h="4048889" w="4472539">
                  <a:moveTo>
                    <a:pt x="0" y="0"/>
                  </a:moveTo>
                  <a:lnTo>
                    <a:pt x="4472539" y="0"/>
                  </a:lnTo>
                  <a:lnTo>
                    <a:pt x="4472539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50004" y="-200410"/>
            <a:ext cx="6137996" cy="10893333"/>
            <a:chOff x="0" y="0"/>
            <a:chExt cx="8183995" cy="1452444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7740" t="0" r="7740" b="0"/>
            <a:stretch>
              <a:fillRect/>
            </a:stretch>
          </p:blipFill>
          <p:spPr>
            <a:xfrm flipH="false" flipV="false">
              <a:off x="0" y="0"/>
              <a:ext cx="8183995" cy="1452444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5373940"/>
            <a:ext cx="11121304" cy="1115193"/>
            <a:chOff x="0" y="0"/>
            <a:chExt cx="3468446" cy="347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68446" cy="347800"/>
            </a:xfrm>
            <a:custGeom>
              <a:avLst/>
              <a:gdLst/>
              <a:ahLst/>
              <a:cxnLst/>
              <a:rect r="r" b="b" t="t" l="l"/>
              <a:pathLst>
                <a:path h="347800" w="3468446">
                  <a:moveTo>
                    <a:pt x="0" y="0"/>
                  </a:moveTo>
                  <a:lnTo>
                    <a:pt x="3468446" y="0"/>
                  </a:lnTo>
                  <a:lnTo>
                    <a:pt x="3468446" y="347800"/>
                  </a:lnTo>
                  <a:lnTo>
                    <a:pt x="0" y="347800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468446" cy="385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1277" y="5639461"/>
            <a:ext cx="665854" cy="547211"/>
          </a:xfrm>
          <a:custGeom>
            <a:avLst/>
            <a:gdLst/>
            <a:ahLst/>
            <a:cxnLst/>
            <a:rect r="r" b="b" t="t" l="l"/>
            <a:pathLst>
              <a:path h="547211" w="665854">
                <a:moveTo>
                  <a:pt x="0" y="0"/>
                </a:moveTo>
                <a:lnTo>
                  <a:pt x="665854" y="0"/>
                </a:lnTo>
                <a:lnTo>
                  <a:pt x="665854" y="547211"/>
                </a:lnTo>
                <a:lnTo>
                  <a:pt x="0" y="547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3627048"/>
            <a:ext cx="11121304" cy="1078963"/>
            <a:chOff x="0" y="0"/>
            <a:chExt cx="3468446" cy="336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68446" cy="336501"/>
            </a:xfrm>
            <a:custGeom>
              <a:avLst/>
              <a:gdLst/>
              <a:ahLst/>
              <a:cxnLst/>
              <a:rect r="r" b="b" t="t" l="l"/>
              <a:pathLst>
                <a:path h="336501" w="3468446">
                  <a:moveTo>
                    <a:pt x="0" y="0"/>
                  </a:moveTo>
                  <a:lnTo>
                    <a:pt x="3468446" y="0"/>
                  </a:lnTo>
                  <a:lnTo>
                    <a:pt x="3468446" y="336501"/>
                  </a:lnTo>
                  <a:lnTo>
                    <a:pt x="0" y="336501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468446" cy="374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79377" y="3702311"/>
            <a:ext cx="665854" cy="928437"/>
          </a:xfrm>
          <a:custGeom>
            <a:avLst/>
            <a:gdLst/>
            <a:ahLst/>
            <a:cxnLst/>
            <a:rect r="r" b="b" t="t" l="l"/>
            <a:pathLst>
              <a:path h="928437" w="665854">
                <a:moveTo>
                  <a:pt x="0" y="0"/>
                </a:moveTo>
                <a:lnTo>
                  <a:pt x="665854" y="0"/>
                </a:lnTo>
                <a:lnTo>
                  <a:pt x="665854" y="928437"/>
                </a:lnTo>
                <a:lnTo>
                  <a:pt x="0" y="928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1795650"/>
            <a:ext cx="11121304" cy="973540"/>
            <a:chOff x="0" y="0"/>
            <a:chExt cx="3468446" cy="3036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68446" cy="303622"/>
            </a:xfrm>
            <a:custGeom>
              <a:avLst/>
              <a:gdLst/>
              <a:ahLst/>
              <a:cxnLst/>
              <a:rect r="r" b="b" t="t" l="l"/>
              <a:pathLst>
                <a:path h="303622" w="3468446">
                  <a:moveTo>
                    <a:pt x="0" y="0"/>
                  </a:moveTo>
                  <a:lnTo>
                    <a:pt x="3468446" y="0"/>
                  </a:lnTo>
                  <a:lnTo>
                    <a:pt x="3468446" y="303622"/>
                  </a:lnTo>
                  <a:lnTo>
                    <a:pt x="0" y="303622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468446" cy="341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79377" y="1890551"/>
            <a:ext cx="663238" cy="783738"/>
          </a:xfrm>
          <a:custGeom>
            <a:avLst/>
            <a:gdLst/>
            <a:ahLst/>
            <a:cxnLst/>
            <a:rect r="r" b="b" t="t" l="l"/>
            <a:pathLst>
              <a:path h="783738" w="663238">
                <a:moveTo>
                  <a:pt x="0" y="0"/>
                </a:moveTo>
                <a:lnTo>
                  <a:pt x="663238" y="0"/>
                </a:lnTo>
                <a:lnTo>
                  <a:pt x="663238" y="783738"/>
                </a:lnTo>
                <a:lnTo>
                  <a:pt x="0" y="783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07468" y="1423090"/>
            <a:ext cx="9162723" cy="205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</a:p>
          <a:p>
            <a:pPr algn="l">
              <a:lnSpc>
                <a:spcPts val="5867"/>
              </a:lnSpc>
            </a:pPr>
            <a:r>
              <a:rPr lang="en-US" sz="3599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Label encoding for categorical variables</a:t>
            </a:r>
          </a:p>
          <a:p>
            <a:pPr algn="l">
              <a:lnSpc>
                <a:spcPts val="3586"/>
              </a:lnSpc>
            </a:pPr>
          </a:p>
          <a:p>
            <a:pPr algn="l">
              <a:lnSpc>
                <a:spcPts val="358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21188"/>
            <a:ext cx="15549705" cy="82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95"/>
              </a:lnSpc>
            </a:pPr>
            <a:r>
              <a:rPr lang="en-US" b="true" sz="5799" spc="-371">
                <a:solidFill>
                  <a:srgbClr val="FBF8F8"/>
                </a:solidFill>
                <a:latin typeface="Inter Bold"/>
                <a:ea typeface="Inter Bold"/>
                <a:cs typeface="Inter Bold"/>
                <a:sym typeface="Inter Bold"/>
              </a:rPr>
              <a:t>KEY PREPROCESSING S</a:t>
            </a:r>
            <a:r>
              <a:rPr lang="en-US" b="true" sz="5799" spc="-371">
                <a:solidFill>
                  <a:srgbClr val="FBF8F8"/>
                </a:solidFill>
                <a:latin typeface="Inter Bold"/>
                <a:ea typeface="Inter Bold"/>
                <a:cs typeface="Inter Bold"/>
                <a:sym typeface="Inter Bold"/>
              </a:rPr>
              <a:t>TEPS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2693" y="5487061"/>
            <a:ext cx="11521253" cy="69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7"/>
              </a:lnSpc>
              <a:spcBef>
                <a:spcPct val="0"/>
              </a:spcBef>
            </a:pPr>
            <a:r>
              <a:rPr lang="en-US" b="true" sz="36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Handling mi</a:t>
            </a:r>
            <a:r>
              <a:rPr lang="en-US" b="true" sz="3600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ssing numerical values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22048" y="3740953"/>
            <a:ext cx="9334607" cy="69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7"/>
              </a:lnSpc>
              <a:spcBef>
                <a:spcPct val="0"/>
              </a:spcBef>
            </a:pPr>
            <a:r>
              <a:rPr lang="en-US" b="true" sz="360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Handling missing categorical values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7346383"/>
            <a:ext cx="11121304" cy="1115193"/>
            <a:chOff x="0" y="0"/>
            <a:chExt cx="3468446" cy="347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68446" cy="347800"/>
            </a:xfrm>
            <a:custGeom>
              <a:avLst/>
              <a:gdLst/>
              <a:ahLst/>
              <a:cxnLst/>
              <a:rect r="r" b="b" t="t" l="l"/>
              <a:pathLst>
                <a:path h="347800" w="3468446">
                  <a:moveTo>
                    <a:pt x="0" y="0"/>
                  </a:moveTo>
                  <a:lnTo>
                    <a:pt x="3468446" y="0"/>
                  </a:lnTo>
                  <a:lnTo>
                    <a:pt x="3468446" y="347800"/>
                  </a:lnTo>
                  <a:lnTo>
                    <a:pt x="0" y="347800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468446" cy="385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28840" y="6736783"/>
            <a:ext cx="9298960" cy="177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7"/>
              </a:lnSpc>
              <a:spcBef>
                <a:spcPct val="0"/>
              </a:spcBef>
            </a:pPr>
          </a:p>
          <a:p>
            <a:pPr algn="l">
              <a:lnSpc>
                <a:spcPts val="5867"/>
              </a:lnSpc>
              <a:spcBef>
                <a:spcPct val="0"/>
              </a:spcBef>
            </a:pPr>
            <a:r>
              <a:rPr lang="en-US" b="true" sz="3599" strike="noStrike" u="non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Stratified train/test splits (80/20)</a:t>
            </a:r>
          </a:p>
          <a:p>
            <a:pPr algn="l" marL="0" indent="0" lvl="0">
              <a:lnSpc>
                <a:spcPts val="2119"/>
              </a:lnSpc>
              <a:spcBef>
                <a:spcPct val="0"/>
              </a:spcBef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179377" y="7601166"/>
            <a:ext cx="863738" cy="686279"/>
          </a:xfrm>
          <a:custGeom>
            <a:avLst/>
            <a:gdLst/>
            <a:ahLst/>
            <a:cxnLst/>
            <a:rect r="r" b="b" t="t" l="l"/>
            <a:pathLst>
              <a:path h="686279" w="863738">
                <a:moveTo>
                  <a:pt x="0" y="0"/>
                </a:moveTo>
                <a:lnTo>
                  <a:pt x="863738" y="0"/>
                </a:lnTo>
                <a:lnTo>
                  <a:pt x="863738" y="686279"/>
                </a:lnTo>
                <a:lnTo>
                  <a:pt x="0" y="6862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01775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Recommend Medicine – Model Pipeline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819068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975634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6849" y="2591782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149531" y="2684432"/>
            <a:ext cx="10283215" cy="2899496"/>
            <a:chOff x="0" y="0"/>
            <a:chExt cx="13710953" cy="386599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6200"/>
              <a:ext cx="11268187" cy="734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    Model Objective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410076" y="948721"/>
              <a:ext cx="10300877" cy="2917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Predict appropriate medication using: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Age,</a:t>
              </a: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g</a:t>
              </a: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ender, diagnosis, allergies, chronic conditions</a:t>
              </a:r>
            </a:p>
            <a:p>
              <a:pPr algn="l">
                <a:lnSpc>
                  <a:spcPts val="4354"/>
                </a:lnSpc>
              </a:pP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2687010" y="0"/>
              <a:ext cx="921162" cy="1047200"/>
              <a:chOff x="0" y="0"/>
              <a:chExt cx="1984423" cy="225594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84422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1984422">
                    <a:moveTo>
                      <a:pt x="0" y="0"/>
                    </a:moveTo>
                    <a:lnTo>
                      <a:pt x="1984422" y="0"/>
                    </a:lnTo>
                    <a:lnTo>
                      <a:pt x="1984422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083202" y="-142875"/>
              <a:ext cx="1049940" cy="1670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73"/>
                </a:lnSpc>
              </a:pPr>
              <a:r>
                <a:rPr lang="en-US" sz="7552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211030" y="5190796"/>
            <a:ext cx="12407130" cy="2899496"/>
            <a:chOff x="0" y="0"/>
            <a:chExt cx="16542840" cy="386599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76200"/>
              <a:ext cx="12810006" cy="734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Dataset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832500" y="948721"/>
              <a:ext cx="11710340" cy="2917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15,000 synthetic records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Label noise added (5%) to simulate</a:t>
              </a: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r</a:t>
              </a: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eal-world variability</a:t>
              </a:r>
            </a:p>
            <a:p>
              <a:pPr algn="l">
                <a:lnSpc>
                  <a:spcPts val="4354"/>
                </a:lnSpc>
              </a:pP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4010497" y="0"/>
              <a:ext cx="1047205" cy="1047200"/>
              <a:chOff x="0" y="0"/>
              <a:chExt cx="2255950" cy="225594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4373372" y="79620"/>
              <a:ext cx="918255" cy="128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34"/>
                </a:lnSpc>
              </a:pPr>
              <a:r>
                <a:rPr lang="en-US" sz="5810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353607" y="2684432"/>
            <a:ext cx="11690261" cy="2347046"/>
            <a:chOff x="0" y="0"/>
            <a:chExt cx="15587015" cy="312939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76200"/>
              <a:ext cx="12810006" cy="734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Best Model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876675" y="948721"/>
              <a:ext cx="11710340" cy="2180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XGBoost (Accuracy: 96.3%)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Compared models:</a:t>
              </a: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XGBoost</a:t>
              </a: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CatBoost, LightGBM</a:t>
              </a:r>
            </a:p>
            <a:p>
              <a:pPr algn="l">
                <a:lnSpc>
                  <a:spcPts val="4354"/>
                </a:lnSpc>
              </a:pP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3054672" y="0"/>
              <a:ext cx="1047205" cy="1047200"/>
              <a:chOff x="0" y="0"/>
              <a:chExt cx="2255950" cy="225594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3505075" y="-142875"/>
              <a:ext cx="1193602" cy="1670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73"/>
                </a:lnSpc>
              </a:pPr>
              <a:r>
                <a:rPr lang="en-US" sz="7552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353607" y="5190796"/>
            <a:ext cx="11690261" cy="3451946"/>
            <a:chOff x="0" y="0"/>
            <a:chExt cx="15587015" cy="4602595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76200"/>
              <a:ext cx="12810006" cy="734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Features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3876675" y="948721"/>
              <a:ext cx="11710340" cy="3653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Diagnosis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Allergies 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Chronic conditions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Age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Gender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3054672" y="0"/>
              <a:ext cx="1047205" cy="1047200"/>
              <a:chOff x="0" y="0"/>
              <a:chExt cx="2255950" cy="225594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3505075" y="-142875"/>
              <a:ext cx="1193602" cy="1670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73"/>
                </a:lnSpc>
              </a:pPr>
              <a:r>
                <a:rPr lang="en-US" sz="7552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465" r="-244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5662" y="0"/>
            <a:ext cx="14968057" cy="14968057"/>
          </a:xfrm>
          <a:custGeom>
            <a:avLst/>
            <a:gdLst/>
            <a:ahLst/>
            <a:cxnLst/>
            <a:rect r="r" b="b" t="t" l="l"/>
            <a:pathLst>
              <a:path h="14968057" w="14968057">
                <a:moveTo>
                  <a:pt x="0" y="0"/>
                </a:moveTo>
                <a:lnTo>
                  <a:pt x="14968057" y="0"/>
                </a:lnTo>
                <a:lnTo>
                  <a:pt x="14968057" y="14968057"/>
                </a:lnTo>
                <a:lnTo>
                  <a:pt x="0" y="14968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291" y="523609"/>
            <a:ext cx="13454104" cy="205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b="true" sz="7197" spc="-46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WHY SOLVE THESE</a:t>
            </a:r>
          </a:p>
          <a:p>
            <a:pPr algn="l" marL="0" indent="0" lvl="0">
              <a:lnSpc>
                <a:spcPts val="8061"/>
              </a:lnSpc>
            </a:pPr>
            <a:r>
              <a:rPr lang="en-US" b="true" sz="7197" spc="-46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 PROBLEMS?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28291" y="2715753"/>
            <a:ext cx="17216756" cy="6685526"/>
            <a:chOff x="0" y="0"/>
            <a:chExt cx="7913634" cy="30729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13634" cy="3072983"/>
            </a:xfrm>
            <a:custGeom>
              <a:avLst/>
              <a:gdLst/>
              <a:ahLst/>
              <a:cxnLst/>
              <a:rect r="r" b="b" t="t" l="l"/>
              <a:pathLst>
                <a:path h="3072983" w="7913634">
                  <a:moveTo>
                    <a:pt x="0" y="0"/>
                  </a:moveTo>
                  <a:lnTo>
                    <a:pt x="7913634" y="0"/>
                  </a:lnTo>
                  <a:lnTo>
                    <a:pt x="7913634" y="3072983"/>
                  </a:lnTo>
                  <a:lnTo>
                    <a:pt x="0" y="30729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71166" y="3025388"/>
            <a:ext cx="16831009" cy="626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6515" indent="-463258" lvl="1">
              <a:lnSpc>
                <a:spcPts val="6007"/>
              </a:lnSpc>
              <a:spcBef>
                <a:spcPct val="0"/>
              </a:spcBef>
              <a:buFont typeface="Arial"/>
              <a:buChar char="•"/>
            </a:pPr>
            <a:r>
              <a:rPr lang="en-US" sz="4291" spc="-411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To assist doct</a:t>
            </a:r>
            <a:r>
              <a:rPr lang="en-US" sz="4291" spc="-411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ors—especially fresh graduates—in making informed prescriptions.</a:t>
            </a:r>
          </a:p>
          <a:p>
            <a:pPr algn="l">
              <a:lnSpc>
                <a:spcPts val="6007"/>
              </a:lnSpc>
              <a:spcBef>
                <a:spcPct val="0"/>
              </a:spcBef>
            </a:pPr>
          </a:p>
          <a:p>
            <a:pPr algn="l" marL="926515" indent="-463258" lvl="1">
              <a:lnSpc>
                <a:spcPts val="6007"/>
              </a:lnSpc>
              <a:spcBef>
                <a:spcPct val="0"/>
              </a:spcBef>
              <a:buFont typeface="Arial"/>
              <a:buChar char="•"/>
            </a:pPr>
            <a:r>
              <a:rPr lang="en-US" sz="4291" spc="-411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To reduce prescription errors and enhance patient safety.</a:t>
            </a:r>
          </a:p>
          <a:p>
            <a:pPr algn="l">
              <a:lnSpc>
                <a:spcPts val="6007"/>
              </a:lnSpc>
              <a:spcBef>
                <a:spcPct val="0"/>
              </a:spcBef>
            </a:pPr>
          </a:p>
          <a:p>
            <a:pPr algn="l" marL="926515" indent="-463258" lvl="1">
              <a:lnSpc>
                <a:spcPts val="6007"/>
              </a:lnSpc>
              <a:spcBef>
                <a:spcPct val="0"/>
              </a:spcBef>
              <a:buFont typeface="Arial"/>
              <a:buChar char="•"/>
            </a:pPr>
            <a:r>
              <a:rPr lang="en-US" sz="4291" spc="-411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To streamline communication between doctors and pharmaceutical companies.</a:t>
            </a:r>
          </a:p>
          <a:p>
            <a:pPr algn="ctr">
              <a:lnSpc>
                <a:spcPts val="78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2664776"/>
            <a:ext cx="7176735" cy="5746003"/>
          </a:xfrm>
          <a:custGeom>
            <a:avLst/>
            <a:gdLst/>
            <a:ahLst/>
            <a:cxnLst/>
            <a:rect r="r" b="b" t="t" l="l"/>
            <a:pathLst>
              <a:path h="5746003" w="7176735">
                <a:moveTo>
                  <a:pt x="0" y="0"/>
                </a:moveTo>
                <a:lnTo>
                  <a:pt x="7176735" y="0"/>
                </a:lnTo>
                <a:lnTo>
                  <a:pt x="7176735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01775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Recommend Medicine – Evaluation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8383" y="2826736"/>
            <a:ext cx="8115300" cy="432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7811" indent="-378905" lvl="1">
              <a:lnSpc>
                <a:spcPts val="4914"/>
              </a:lnSpc>
              <a:buFont typeface="Arial"/>
              <a:buChar char="•"/>
            </a:pPr>
            <a:r>
              <a:rPr lang="en-US" sz="3510" spc="-33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The confusion matrix for the best model (XGBoost) was generated to evaluate the model's classification performance. </a:t>
            </a:r>
          </a:p>
          <a:p>
            <a:pPr algn="l">
              <a:lnSpc>
                <a:spcPts val="4914"/>
              </a:lnSpc>
            </a:pPr>
          </a:p>
          <a:p>
            <a:pPr algn="l" marL="757811" indent="-378905" lvl="1">
              <a:lnSpc>
                <a:spcPts val="4914"/>
              </a:lnSpc>
              <a:buFont typeface="Arial"/>
              <a:buChar char="•"/>
            </a:pPr>
            <a:r>
              <a:rPr lang="en-US" sz="3510" spc="-33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The matrix shows the true positive, false positive, true negative, and false negative counts for the predicted medications: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01775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Predict Suitability – Model Pipeline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819068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96557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975634"/>
            <a:ext cx="17015168" cy="66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8"/>
              </a:lnSpc>
              <a:spcBef>
                <a:spcPct val="0"/>
              </a:spcBef>
            </a:pPr>
            <a:r>
              <a:rPr lang="en-US" sz="3913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6849" y="2591782"/>
            <a:ext cx="1147923" cy="165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8"/>
              </a:lnSpc>
            </a:pPr>
            <a:r>
              <a:rPr lang="en-US" sz="9684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647723" y="2684432"/>
            <a:ext cx="8044198" cy="2347046"/>
            <a:chOff x="0" y="0"/>
            <a:chExt cx="10725598" cy="312939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6200"/>
              <a:ext cx="8814707" cy="734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                             Model Objective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667583" y="948721"/>
              <a:ext cx="8058015" cy="2180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Predict whether a prescribed medicine leads to patient improvement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2101953" y="0"/>
              <a:ext cx="720593" cy="1047200"/>
              <a:chOff x="0" y="0"/>
              <a:chExt cx="1552344" cy="225594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52344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1552344">
                    <a:moveTo>
                      <a:pt x="0" y="0"/>
                    </a:moveTo>
                    <a:lnTo>
                      <a:pt x="1552344" y="0"/>
                    </a:lnTo>
                    <a:lnTo>
                      <a:pt x="1552344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2411881" y="-142875"/>
              <a:ext cx="821331" cy="1670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73"/>
                </a:lnSpc>
              </a:pPr>
              <a:r>
                <a:rPr lang="en-US" sz="7552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2211030" y="5266996"/>
            <a:ext cx="9607505" cy="53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999" spc="-383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Dataset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3345" y="5883287"/>
            <a:ext cx="6345401" cy="220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15,000 synthetic records</a:t>
            </a:r>
          </a:p>
          <a:p>
            <a:pPr algn="l" marL="671453" indent="-335726" lvl="1">
              <a:lnSpc>
                <a:spcPts val="4354"/>
              </a:lnSpc>
              <a:buFont typeface="Arial"/>
              <a:buChar char="•"/>
            </a:pP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Label noise added (5%) to simulate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 r</a:t>
            </a:r>
            <a:r>
              <a:rPr lang="en-US" sz="3110" spc="-298">
                <a:solidFill>
                  <a:srgbClr val="27407E"/>
                </a:solidFill>
                <a:latin typeface="Public Sans"/>
                <a:ea typeface="Public Sans"/>
                <a:cs typeface="Public Sans"/>
                <a:sym typeface="Public Sans"/>
              </a:rPr>
              <a:t>eal-world variability</a:t>
            </a:r>
          </a:p>
          <a:p>
            <a:pPr algn="l">
              <a:lnSpc>
                <a:spcPts val="4354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796843" y="5190796"/>
            <a:ext cx="785403" cy="785400"/>
            <a:chOff x="0" y="0"/>
            <a:chExt cx="2255950" cy="22559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55950" cy="2255941"/>
            </a:xfrm>
            <a:custGeom>
              <a:avLst/>
              <a:gdLst/>
              <a:ahLst/>
              <a:cxnLst/>
              <a:rect r="r" b="b" t="t" l="l"/>
              <a:pathLst>
                <a:path h="2255941" w="2255950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68999" y="5224317"/>
            <a:ext cx="688691" cy="98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4"/>
              </a:lnSpc>
            </a:pPr>
            <a:r>
              <a:rPr lang="en-US" sz="5810" b="tru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353607" y="2684432"/>
            <a:ext cx="11690261" cy="2347046"/>
            <a:chOff x="0" y="0"/>
            <a:chExt cx="15587015" cy="312939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76200"/>
              <a:ext cx="12810006" cy="734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Best Model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876675" y="948721"/>
              <a:ext cx="11710340" cy="2180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LightGBM / CatBoost (Accuracy: 96.5%)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Also evaluated:</a:t>
              </a: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XGBoost</a:t>
              </a: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Random Forest</a:t>
              </a:r>
            </a:p>
            <a:p>
              <a:pPr algn="l">
                <a:lnSpc>
                  <a:spcPts val="4354"/>
                </a:lnSpc>
              </a:pP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3054672" y="0"/>
              <a:ext cx="1047205" cy="1047200"/>
              <a:chOff x="0" y="0"/>
              <a:chExt cx="2255950" cy="225594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255950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255950">
                    <a:moveTo>
                      <a:pt x="0" y="0"/>
                    </a:moveTo>
                    <a:lnTo>
                      <a:pt x="2255950" y="0"/>
                    </a:lnTo>
                    <a:lnTo>
                      <a:pt x="2255950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505075" y="-142875"/>
              <a:ext cx="1193602" cy="1670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73"/>
                </a:lnSpc>
              </a:pPr>
              <a:r>
                <a:rPr lang="en-US" sz="7552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353607" y="5190796"/>
            <a:ext cx="11293229" cy="3451946"/>
            <a:chOff x="0" y="0"/>
            <a:chExt cx="15057638" cy="4602595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76200"/>
              <a:ext cx="12374944" cy="734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b="true" sz="3999" spc="-383">
                  <a:solidFill>
                    <a:srgbClr val="28407E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Key Features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745012" y="948721"/>
              <a:ext cx="11312626" cy="3653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Demographics, diagnosis, medicine, allergies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Chronic conditions, severity, smoking status</a:t>
              </a:r>
            </a:p>
            <a:p>
              <a:pPr algn="l" marL="671453" indent="-335726" lvl="1">
                <a:lnSpc>
                  <a:spcPts val="4354"/>
                </a:lnSpc>
                <a:buFont typeface="Arial"/>
                <a:buChar char="•"/>
              </a:pPr>
              <a:r>
                <a:rPr lang="en-US" sz="3110" spc="-298">
                  <a:solidFill>
                    <a:srgbClr val="27407E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Disease-specific medical test results (e.g., HbA1c, TSH, LDL)</a:t>
              </a:r>
            </a:p>
            <a:p>
              <a:pPr algn="l">
                <a:lnSpc>
                  <a:spcPts val="4354"/>
                </a:lnSpc>
              </a:pP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2950927" y="0"/>
              <a:ext cx="1011639" cy="1047200"/>
              <a:chOff x="0" y="0"/>
              <a:chExt cx="2179332" cy="225594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179332" cy="2255941"/>
              </a:xfrm>
              <a:custGeom>
                <a:avLst/>
                <a:gdLst/>
                <a:ahLst/>
                <a:cxnLst/>
                <a:rect r="r" b="b" t="t" l="l"/>
                <a:pathLst>
                  <a:path h="2255941" w="2179332">
                    <a:moveTo>
                      <a:pt x="0" y="0"/>
                    </a:moveTo>
                    <a:lnTo>
                      <a:pt x="2179332" y="0"/>
                    </a:lnTo>
                    <a:lnTo>
                      <a:pt x="2179332" y="2255941"/>
                    </a:lnTo>
                    <a:lnTo>
                      <a:pt x="0" y="2255941"/>
                    </a:lnTo>
                    <a:close/>
                  </a:path>
                </a:pathLst>
              </a:custGeom>
              <a:solidFill>
                <a:srgbClr val="28407E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3386033" y="-142875"/>
              <a:ext cx="1153065" cy="1670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73"/>
                </a:lnSpc>
              </a:pPr>
              <a:r>
                <a:rPr lang="en-US" sz="7552" b="true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20531" y="545455"/>
            <a:ext cx="17026305" cy="9063178"/>
            <a:chOff x="0" y="0"/>
            <a:chExt cx="4311800" cy="2295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11800" cy="2295190"/>
            </a:xfrm>
            <a:custGeom>
              <a:avLst/>
              <a:gdLst/>
              <a:ahLst/>
              <a:cxnLst/>
              <a:rect r="r" b="b" t="t" l="l"/>
              <a:pathLst>
                <a:path h="2295190" w="4311800">
                  <a:moveTo>
                    <a:pt x="0" y="0"/>
                  </a:moveTo>
                  <a:lnTo>
                    <a:pt x="4311800" y="0"/>
                  </a:lnTo>
                  <a:lnTo>
                    <a:pt x="4311800" y="2295190"/>
                  </a:lnTo>
                  <a:lnTo>
                    <a:pt x="0" y="22951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739914" y="1770597"/>
            <a:ext cx="6057728" cy="4035275"/>
          </a:xfrm>
          <a:custGeom>
            <a:avLst/>
            <a:gdLst/>
            <a:ahLst/>
            <a:cxnLst/>
            <a:rect r="r" b="b" t="t" l="l"/>
            <a:pathLst>
              <a:path h="4035275" w="6057728">
                <a:moveTo>
                  <a:pt x="0" y="0"/>
                </a:moveTo>
                <a:lnTo>
                  <a:pt x="6057729" y="0"/>
                </a:lnTo>
                <a:lnTo>
                  <a:pt x="6057729" y="4035276"/>
                </a:lnTo>
                <a:lnTo>
                  <a:pt x="0" y="4035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12837" y="6061946"/>
            <a:ext cx="5711883" cy="3427130"/>
          </a:xfrm>
          <a:custGeom>
            <a:avLst/>
            <a:gdLst/>
            <a:ahLst/>
            <a:cxnLst/>
            <a:rect r="r" b="b" t="t" l="l"/>
            <a:pathLst>
              <a:path h="3427130" w="5711883">
                <a:moveTo>
                  <a:pt x="0" y="0"/>
                </a:moveTo>
                <a:lnTo>
                  <a:pt x="5711883" y="0"/>
                </a:lnTo>
                <a:lnTo>
                  <a:pt x="5711883" y="3427129"/>
                </a:lnTo>
                <a:lnTo>
                  <a:pt x="0" y="3427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01775"/>
            <a:ext cx="18796429" cy="101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b="true" sz="7835" spc="-752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Predict Suitability – Evaluation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8383" y="2124519"/>
            <a:ext cx="8115300" cy="308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4"/>
              </a:lnSpc>
            </a:pPr>
            <a:r>
              <a:rPr lang="en-US" sz="3510" spc="-336" b="true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Mod</a:t>
            </a:r>
            <a:r>
              <a:rPr lang="en-US" b="true" sz="3510" spc="-336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el Evaluation</a:t>
            </a:r>
          </a:p>
          <a:p>
            <a:pPr algn="l" marL="757811" indent="-378905" lvl="1">
              <a:lnSpc>
                <a:spcPts val="4914"/>
              </a:lnSpc>
              <a:buFont typeface="Arial"/>
              <a:buChar char="•"/>
            </a:pPr>
            <a:r>
              <a:rPr lang="en-US" sz="3510" spc="-33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Confusion matrix: Strong class discrimination</a:t>
            </a:r>
          </a:p>
          <a:p>
            <a:pPr algn="l" marL="757811" indent="-378905" lvl="1">
              <a:lnSpc>
                <a:spcPts val="4914"/>
              </a:lnSpc>
              <a:buFont typeface="Arial"/>
              <a:buChar char="•"/>
            </a:pPr>
            <a:r>
              <a:rPr lang="en-US" sz="3510" spc="-33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High accuracy and balanced predictions</a:t>
            </a:r>
          </a:p>
          <a:p>
            <a:pPr algn="l">
              <a:lnSpc>
                <a:spcPts val="491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302439"/>
            <a:ext cx="8115300" cy="247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3"/>
              </a:lnSpc>
              <a:spcBef>
                <a:spcPct val="0"/>
              </a:spcBef>
            </a:pPr>
            <a:r>
              <a:rPr lang="en-US" b="true" sz="3509" spc="-336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 Importance</a:t>
            </a:r>
          </a:p>
          <a:p>
            <a:pPr algn="l">
              <a:lnSpc>
                <a:spcPts val="4913"/>
              </a:lnSpc>
              <a:spcBef>
                <a:spcPct val="0"/>
              </a:spcBef>
            </a:pPr>
            <a:r>
              <a:rPr lang="en-US" sz="3509" spc="-336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Most impactful: chronic conditions, severity, smoking, systolic BP</a:t>
            </a:r>
          </a:p>
          <a:p>
            <a:pPr algn="l">
              <a:lnSpc>
                <a:spcPts val="4913"/>
              </a:lnSpc>
              <a:spcBef>
                <a:spcPct val="0"/>
              </a:spcBef>
            </a:pPr>
            <a:r>
              <a:rPr lang="en-US" sz="3509" spc="-336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Least impactful: gender, raw age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93313" y="0"/>
            <a:ext cx="6096013" cy="10952776"/>
            <a:chOff x="0" y="0"/>
            <a:chExt cx="2223842" cy="3995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3842" cy="3995602"/>
            </a:xfrm>
            <a:custGeom>
              <a:avLst/>
              <a:gdLst/>
              <a:ahLst/>
              <a:cxnLst/>
              <a:rect r="r" b="b" t="t" l="l"/>
              <a:pathLst>
                <a:path h="3995602" w="2223842">
                  <a:moveTo>
                    <a:pt x="0" y="0"/>
                  </a:moveTo>
                  <a:lnTo>
                    <a:pt x="2223842" y="0"/>
                  </a:lnTo>
                  <a:lnTo>
                    <a:pt x="2223842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2235207"/>
            <a:ext cx="6098626" cy="609860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96" t="-43922" r="-11378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7995" y="416653"/>
            <a:ext cx="7566877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</a:pPr>
            <a:r>
              <a:rPr lang="en-US" b="true" sz="5999" spc="-383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797" y="1504950"/>
            <a:ext cx="9144000" cy="878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14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Initially performed unit testing for each functionality using Postman</a:t>
            </a:r>
          </a:p>
          <a:p>
            <a:pPr algn="l">
              <a:lnSpc>
                <a:spcPts val="3374"/>
              </a:lnSpc>
            </a:pP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14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Followed by integration testing in Postman after backend implementation</a:t>
            </a:r>
          </a:p>
          <a:p>
            <a:pPr algn="l">
              <a:lnSpc>
                <a:spcPts val="3374"/>
              </a:lnSpc>
            </a:pP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14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Prepared and executed test cases covering both valid and invalid inputs</a:t>
            </a:r>
          </a:p>
          <a:p>
            <a:pPr algn="l">
              <a:lnSpc>
                <a:spcPts val="3374"/>
              </a:lnSpc>
            </a:pP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14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Integrated the frontend with the backend using the exposed API endpoints and tested each functionality to ensure proper error handling</a:t>
            </a:r>
          </a:p>
          <a:p>
            <a:pPr algn="l">
              <a:lnSpc>
                <a:spcPts val="3374"/>
              </a:lnSpc>
            </a:pP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14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Conducted full system integration testing to validate end-to-end functionality and ensure smooth user flow</a:t>
            </a:r>
          </a:p>
          <a:p>
            <a:pPr algn="l">
              <a:lnSpc>
                <a:spcPts val="3374"/>
              </a:lnSpc>
            </a:pP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b="true" sz="2499" spc="14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Engaged in team-based debugging and validation to ensure complete functionality across the system</a:t>
            </a:r>
          </a:p>
          <a:p>
            <a:pPr algn="l">
              <a:lnSpc>
                <a:spcPts val="3374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22249" y="464043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626" y="809625"/>
            <a:ext cx="9825014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MEDICA DEMO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197994" y="1813179"/>
            <a:ext cx="14071230" cy="8071087"/>
            <a:chOff x="0" y="0"/>
            <a:chExt cx="7981950" cy="45783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5630" t="0" r="-5630" b="0"/>
              </a:stretch>
            </a:blipFill>
          </p:spPr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BF8F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1028700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48217" y="1374282"/>
            <a:ext cx="7566877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FUTURE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4183" y="3128292"/>
            <a:ext cx="16045117" cy="5029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Develop mobile applications (Android/iOS) for enhanced accessibility.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We will aim to obtain real-world clinical datasets from hospitals to be used in our machine learning models.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179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Implement multi-language support and tailor interfaces and content to align with local clinical practices and medical terminologies.</a:t>
            </a: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31079" y="-200410"/>
            <a:ext cx="5156921" cy="10893333"/>
            <a:chOff x="0" y="0"/>
            <a:chExt cx="6875895" cy="14524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19" t="0" r="7919" b="0"/>
            <a:stretch>
              <a:fillRect/>
            </a:stretch>
          </p:blipFill>
          <p:spPr>
            <a:xfrm flipH="false" flipV="false">
              <a:off x="0" y="0"/>
              <a:ext cx="6875895" cy="14524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D9E7E8"/>
            </a:solidFill>
            <a:ln w="9525" cap="sq">
              <a:solidFill>
                <a:srgbClr val="FBF8F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1774" y="730743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17621" y="433582"/>
            <a:ext cx="6674545" cy="9450683"/>
          </a:xfrm>
          <a:custGeom>
            <a:avLst/>
            <a:gdLst/>
            <a:ahLst/>
            <a:cxnLst/>
            <a:rect r="r" b="b" t="t" l="l"/>
            <a:pathLst>
              <a:path h="9450683" w="6674545">
                <a:moveTo>
                  <a:pt x="0" y="0"/>
                </a:moveTo>
                <a:lnTo>
                  <a:pt x="6674545" y="0"/>
                </a:lnTo>
                <a:lnTo>
                  <a:pt x="6674545" y="9450684"/>
                </a:lnTo>
                <a:lnTo>
                  <a:pt x="0" y="9450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5626" y="1076325"/>
            <a:ext cx="7566877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POSTER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41771" y="751094"/>
            <a:ext cx="16804458" cy="8999873"/>
            <a:chOff x="0" y="0"/>
            <a:chExt cx="4425865" cy="23703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25866" cy="2370337"/>
            </a:xfrm>
            <a:custGeom>
              <a:avLst/>
              <a:gdLst/>
              <a:ahLst/>
              <a:cxnLst/>
              <a:rect r="r" b="b" t="t" l="l"/>
              <a:pathLst>
                <a:path h="2370337" w="4425866">
                  <a:moveTo>
                    <a:pt x="0" y="0"/>
                  </a:moveTo>
                  <a:lnTo>
                    <a:pt x="4425866" y="0"/>
                  </a:lnTo>
                  <a:lnTo>
                    <a:pt x="4425866" y="2370337"/>
                  </a:lnTo>
                  <a:lnTo>
                    <a:pt x="0" y="2370337"/>
                  </a:lnTo>
                  <a:close/>
                </a:path>
              </a:pathLst>
            </a:custGeom>
            <a:solidFill>
              <a:srgbClr val="D9E7E8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25865" cy="2408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566521" y="320972"/>
            <a:ext cx="3373986" cy="337398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77777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576162" y="1028700"/>
            <a:ext cx="3677352" cy="3677352"/>
            <a:chOff x="0" y="0"/>
            <a:chExt cx="495300" cy="4953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713232" y="2413124"/>
            <a:ext cx="3454556" cy="7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7"/>
              </a:lnSpc>
            </a:pPr>
            <a:r>
              <a:rPr lang="en-US" b="true" sz="414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1771" y="1187991"/>
            <a:ext cx="12281555" cy="856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Before MEDICA, doctors struggled with prescribing the right medications due to </a:t>
            </a:r>
            <a:r>
              <a:rPr lang="en-US" b="true" sz="2999" spc="179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scattered</a:t>
            </a:r>
            <a:r>
              <a:rPr lang="en-US" b="true" sz="2999" spc="17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 resources, lack of real-time pharmaceutical updates, and manual patient record management.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These challenges led to increased prescription errors, inefficiencies, and difficulty in tracking patient history.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MEDICA</a:t>
            </a:r>
            <a:r>
              <a:rPr lang="en-US" b="true" sz="2999" spc="17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 came to solve these problems by providing ML</a:t>
            </a:r>
            <a:r>
              <a:rPr lang="en-US" b="true" sz="2999" spc="179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-powered medication recommendations, real-time drug updates, and a centralized patient management system</a:t>
            </a:r>
            <a:r>
              <a:rPr lang="en-US" b="true" sz="2999" spc="17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.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28407E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This ensures less faulty prescriptions, reduces errors, and enhances healthcare efficiency while increasing performance, reliability, and usability.</a:t>
            </a:r>
          </a:p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6052"/>
            <a:ext cx="18288000" cy="6140144"/>
            <a:chOff x="0" y="0"/>
            <a:chExt cx="6671512" cy="223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239941"/>
            </a:xfrm>
            <a:custGeom>
              <a:avLst/>
              <a:gdLst/>
              <a:ahLst/>
              <a:cxnLst/>
              <a:rect r="r" b="b" t="t" l="l"/>
              <a:pathLst>
                <a:path h="2239941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805873"/>
            <a:chOff x="0" y="0"/>
            <a:chExt cx="12192000" cy="774116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5001" t="0" r="5001" b="0"/>
            <a:stretch>
              <a:fillRect/>
            </a:stretch>
          </p:blipFill>
          <p:spPr>
            <a:xfrm flipH="false" flipV="false">
              <a:off x="0" y="0"/>
              <a:ext cx="12192000" cy="774116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41771" y="751094"/>
            <a:ext cx="16804458" cy="8999873"/>
            <a:chOff x="0" y="0"/>
            <a:chExt cx="4425865" cy="23703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25866" cy="2370337"/>
            </a:xfrm>
            <a:custGeom>
              <a:avLst/>
              <a:gdLst/>
              <a:ahLst/>
              <a:cxnLst/>
              <a:rect r="r" b="b" t="t" l="l"/>
              <a:pathLst>
                <a:path h="2370337" w="4425866">
                  <a:moveTo>
                    <a:pt x="0" y="0"/>
                  </a:moveTo>
                  <a:lnTo>
                    <a:pt x="4425866" y="0"/>
                  </a:lnTo>
                  <a:lnTo>
                    <a:pt x="4425866" y="2370337"/>
                  </a:lnTo>
                  <a:lnTo>
                    <a:pt x="0" y="2370337"/>
                  </a:lnTo>
                  <a:close/>
                </a:path>
              </a:pathLst>
            </a:custGeom>
            <a:solidFill>
              <a:srgbClr val="D9E7E8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25865" cy="2408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396755" y="1877044"/>
            <a:ext cx="3373986" cy="337398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77777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871086" y="4118879"/>
            <a:ext cx="3373986" cy="337398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77777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382355" y="1877044"/>
            <a:ext cx="5523289" cy="5523289"/>
            <a:chOff x="0" y="0"/>
            <a:chExt cx="495300" cy="495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28407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388147" y="3656283"/>
            <a:ext cx="3454556" cy="20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7"/>
              </a:lnSpc>
            </a:pPr>
            <a:r>
              <a:rPr lang="en-US" b="true" sz="584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465" r="-244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85662" y="0"/>
            <a:ext cx="14968057" cy="14968057"/>
          </a:xfrm>
          <a:custGeom>
            <a:avLst/>
            <a:gdLst/>
            <a:ahLst/>
            <a:cxnLst/>
            <a:rect r="r" b="b" t="t" l="l"/>
            <a:pathLst>
              <a:path h="14968057" w="14968057">
                <a:moveTo>
                  <a:pt x="0" y="0"/>
                </a:moveTo>
                <a:lnTo>
                  <a:pt x="14968057" y="0"/>
                </a:lnTo>
                <a:lnTo>
                  <a:pt x="14968057" y="14968057"/>
                </a:lnTo>
                <a:lnTo>
                  <a:pt x="0" y="14968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7522" y="2639449"/>
            <a:ext cx="17216756" cy="6685526"/>
            <a:chOff x="0" y="0"/>
            <a:chExt cx="7913634" cy="30729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13634" cy="3072983"/>
            </a:xfrm>
            <a:custGeom>
              <a:avLst/>
              <a:gdLst/>
              <a:ahLst/>
              <a:cxnLst/>
              <a:rect r="r" b="b" t="t" l="l"/>
              <a:pathLst>
                <a:path h="3072983" w="7913634">
                  <a:moveTo>
                    <a:pt x="0" y="0"/>
                  </a:moveTo>
                  <a:lnTo>
                    <a:pt x="7913634" y="0"/>
                  </a:lnTo>
                  <a:lnTo>
                    <a:pt x="7913634" y="3072983"/>
                  </a:lnTo>
                  <a:lnTo>
                    <a:pt x="0" y="30729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88915" y="480322"/>
            <a:ext cx="11418903" cy="205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b="true" sz="7200" spc="-46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HOW MEDICA </a:t>
            </a:r>
          </a:p>
          <a:p>
            <a:pPr algn="l" marL="0" indent="0" lvl="0">
              <a:lnSpc>
                <a:spcPts val="8064"/>
              </a:lnSpc>
            </a:pPr>
            <a:r>
              <a:rPr lang="en-US" b="true" sz="7200" spc="-460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SOLVES THEM?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8915" y="3223188"/>
            <a:ext cx="17296985" cy="574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4596" indent="-492298" lvl="1">
              <a:lnSpc>
                <a:spcPts val="6384"/>
              </a:lnSpc>
              <a:buFont typeface="Arial"/>
              <a:buChar char="•"/>
            </a:pPr>
            <a:r>
              <a:rPr lang="en-US" sz="4560" spc="-437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AI-powered medication recommendations for accurate prescriptions.</a:t>
            </a:r>
          </a:p>
          <a:p>
            <a:pPr algn="l">
              <a:lnSpc>
                <a:spcPts val="6384"/>
              </a:lnSpc>
            </a:pPr>
          </a:p>
          <a:p>
            <a:pPr algn="l" marL="984596" indent="-492298" lvl="1">
              <a:lnSpc>
                <a:spcPts val="6384"/>
              </a:lnSpc>
              <a:buFont typeface="Arial"/>
              <a:buChar char="•"/>
            </a:pPr>
            <a:r>
              <a:rPr lang="en-US" sz="4560" spc="-437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Real-time pharmaceutical updates to keep doctors informed.</a:t>
            </a:r>
          </a:p>
          <a:p>
            <a:pPr algn="l">
              <a:lnSpc>
                <a:spcPts val="6384"/>
              </a:lnSpc>
            </a:pPr>
          </a:p>
          <a:p>
            <a:pPr algn="l" marL="984596" indent="-492298" lvl="1">
              <a:lnSpc>
                <a:spcPts val="6384"/>
              </a:lnSpc>
              <a:buFont typeface="Arial"/>
              <a:buChar char="•"/>
            </a:pPr>
            <a:r>
              <a:rPr lang="en-US" sz="4560" spc="-437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A centralized platform for managing medicines, patient records, and treatment plans.</a:t>
            </a:r>
          </a:p>
          <a:p>
            <a:pPr algn="ctr">
              <a:lnSpc>
                <a:spcPts val="73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2114" y="2352551"/>
            <a:ext cx="19387837" cy="7934449"/>
            <a:chOff x="0" y="0"/>
            <a:chExt cx="6046564" cy="2474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46564" cy="2474549"/>
            </a:xfrm>
            <a:custGeom>
              <a:avLst/>
              <a:gdLst/>
              <a:ahLst/>
              <a:cxnLst/>
              <a:rect r="r" b="b" t="t" l="l"/>
              <a:pathLst>
                <a:path h="2474549" w="6046564">
                  <a:moveTo>
                    <a:pt x="5990" y="0"/>
                  </a:moveTo>
                  <a:lnTo>
                    <a:pt x="6040574" y="0"/>
                  </a:lnTo>
                  <a:cubicBezTo>
                    <a:pt x="6043882" y="0"/>
                    <a:pt x="6046564" y="2682"/>
                    <a:pt x="6046564" y="5990"/>
                  </a:cubicBezTo>
                  <a:lnTo>
                    <a:pt x="6046564" y="2468559"/>
                  </a:lnTo>
                  <a:cubicBezTo>
                    <a:pt x="6046564" y="2471867"/>
                    <a:pt x="6043882" y="2474549"/>
                    <a:pt x="6040574" y="2474549"/>
                  </a:cubicBezTo>
                  <a:lnTo>
                    <a:pt x="5990" y="2474549"/>
                  </a:lnTo>
                  <a:cubicBezTo>
                    <a:pt x="2682" y="2474549"/>
                    <a:pt x="0" y="2471867"/>
                    <a:pt x="0" y="2468559"/>
                  </a:cubicBezTo>
                  <a:lnTo>
                    <a:pt x="0" y="5990"/>
                  </a:lnTo>
                  <a:cubicBezTo>
                    <a:pt x="0" y="2682"/>
                    <a:pt x="2682" y="0"/>
                    <a:pt x="5990" y="0"/>
                  </a:cubicBezTo>
                  <a:close/>
                </a:path>
              </a:pathLst>
            </a:custGeom>
            <a:solidFill>
              <a:srgbClr val="D9E7E8">
                <a:alpha val="76863"/>
              </a:srgbClr>
            </a:solidFill>
            <a:ln w="9525" cap="sq">
              <a:solidFill>
                <a:srgbClr val="FBF6F1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046564" cy="2512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8517" y="2756354"/>
            <a:ext cx="4619506" cy="1027027"/>
            <a:chOff x="0" y="0"/>
            <a:chExt cx="1460234" cy="324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0234" cy="324645"/>
            </a:xfrm>
            <a:custGeom>
              <a:avLst/>
              <a:gdLst/>
              <a:ahLst/>
              <a:cxnLst/>
              <a:rect r="r" b="b" t="t" l="l"/>
              <a:pathLst>
                <a:path h="324645" w="1460234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8517" y="6807923"/>
            <a:ext cx="4619506" cy="1027027"/>
            <a:chOff x="0" y="0"/>
            <a:chExt cx="1460234" cy="3246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0234" cy="324645"/>
            </a:xfrm>
            <a:custGeom>
              <a:avLst/>
              <a:gdLst/>
              <a:ahLst/>
              <a:cxnLst/>
              <a:rect r="r" b="b" t="t" l="l"/>
              <a:pathLst>
                <a:path h="324645" w="1460234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98517" y="-677159"/>
            <a:ext cx="13504249" cy="1461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4"/>
              </a:lnSpc>
            </a:pPr>
          </a:p>
          <a:p>
            <a:pPr algn="l">
              <a:lnSpc>
                <a:spcPts val="6404"/>
              </a:lnSpc>
            </a:pPr>
          </a:p>
          <a:p>
            <a:pPr algn="l">
              <a:lnSpc>
                <a:spcPts val="6404"/>
              </a:lnSpc>
            </a:pPr>
          </a:p>
          <a:p>
            <a:pPr algn="l">
              <a:lnSpc>
                <a:spcPts val="6404"/>
              </a:lnSpc>
            </a:pPr>
            <a:r>
              <a:rPr lang="en-US" sz="3745" spc="-359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</a:p>
          <a:p>
            <a:pPr algn="l" marL="808608" indent="-404304" lvl="1">
              <a:lnSpc>
                <a:spcPts val="6404"/>
              </a:lnSpc>
              <a:buFont typeface="Arial"/>
              <a:buChar char="•"/>
            </a:pPr>
            <a:r>
              <a:rPr lang="en-US" sz="3745" spc="-359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Drugs.com</a:t>
            </a:r>
          </a:p>
          <a:p>
            <a:pPr algn="l">
              <a:lnSpc>
                <a:spcPts val="6404"/>
              </a:lnSpc>
            </a:pPr>
          </a:p>
          <a:p>
            <a:pPr algn="l">
              <a:lnSpc>
                <a:spcPts val="4961"/>
              </a:lnSpc>
            </a:pPr>
            <a:r>
              <a:rPr lang="en-US" sz="2901" spc="-278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  </a:t>
            </a:r>
            <a:r>
              <a:rPr lang="en-US" sz="2901" spc="-278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An online drug database providing information</a:t>
            </a:r>
          </a:p>
          <a:p>
            <a:pPr algn="l">
              <a:lnSpc>
                <a:spcPts val="4961"/>
              </a:lnSpc>
            </a:pPr>
            <a:r>
              <a:rPr lang="en-US" sz="2901" spc="-278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   about medicines, their uses, side effects, and drug</a:t>
            </a:r>
          </a:p>
          <a:p>
            <a:pPr algn="l">
              <a:lnSpc>
                <a:spcPts val="4961"/>
              </a:lnSpc>
            </a:pPr>
            <a:r>
              <a:rPr lang="en-US" sz="2901" spc="-278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    interactions.</a:t>
            </a:r>
          </a:p>
          <a:p>
            <a:pPr algn="l">
              <a:lnSpc>
                <a:spcPts val="4961"/>
              </a:lnSpc>
            </a:pPr>
          </a:p>
          <a:p>
            <a:pPr algn="l" marL="799092" indent="-399546" lvl="1">
              <a:lnSpc>
                <a:spcPts val="6329"/>
              </a:lnSpc>
              <a:buFont typeface="Arial"/>
              <a:buChar char="•"/>
            </a:pPr>
            <a:r>
              <a:rPr lang="en-US" sz="3701" spc="-355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Cerner EHR </a:t>
            </a:r>
          </a:p>
          <a:p>
            <a:pPr algn="l">
              <a:lnSpc>
                <a:spcPts val="6329"/>
              </a:lnSpc>
            </a:pPr>
          </a:p>
          <a:p>
            <a:pPr algn="l">
              <a:lnSpc>
                <a:spcPts val="4961"/>
              </a:lnSpc>
            </a:pPr>
            <a:r>
              <a:rPr lang="en-US" sz="2901" spc="-278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A system that helps hospitals manage </a:t>
            </a:r>
          </a:p>
          <a:p>
            <a:pPr algn="l">
              <a:lnSpc>
                <a:spcPts val="4961"/>
              </a:lnSpc>
            </a:pPr>
            <a:r>
              <a:rPr lang="en-US" sz="2901" spc="-278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 patient health records, treatment plans,  and </a:t>
            </a:r>
          </a:p>
          <a:p>
            <a:pPr algn="l">
              <a:lnSpc>
                <a:spcPts val="4961"/>
              </a:lnSpc>
            </a:pPr>
            <a:r>
              <a:rPr lang="en-US" sz="2901" spc="-278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 doctor-patient interactions.</a:t>
            </a:r>
          </a:p>
          <a:p>
            <a:pPr algn="l">
              <a:lnSpc>
                <a:spcPts val="4961"/>
              </a:lnSpc>
            </a:pPr>
          </a:p>
          <a:p>
            <a:pPr algn="l">
              <a:lnSpc>
                <a:spcPts val="4961"/>
              </a:lnSpc>
            </a:pPr>
          </a:p>
          <a:p>
            <a:pPr algn="l">
              <a:lnSpc>
                <a:spcPts val="4961"/>
              </a:lnSpc>
            </a:pPr>
          </a:p>
          <a:p>
            <a:pPr algn="l">
              <a:lnSpc>
                <a:spcPts val="4961"/>
              </a:lnSpc>
            </a:pPr>
          </a:p>
          <a:p>
            <a:pPr algn="l">
              <a:lnSpc>
                <a:spcPts val="5394"/>
              </a:lnSpc>
            </a:pPr>
          </a:p>
          <a:p>
            <a:pPr algn="l">
              <a:lnSpc>
                <a:spcPts val="4298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8688975" y="2756354"/>
            <a:ext cx="4619506" cy="1027027"/>
            <a:chOff x="0" y="0"/>
            <a:chExt cx="1460234" cy="3246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0234" cy="324645"/>
            </a:xfrm>
            <a:custGeom>
              <a:avLst/>
              <a:gdLst/>
              <a:ahLst/>
              <a:cxnLst/>
              <a:rect r="r" b="b" t="t" l="l"/>
              <a:pathLst>
                <a:path h="324645" w="1460234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09747" y="6588848"/>
            <a:ext cx="4619506" cy="1027027"/>
            <a:chOff x="0" y="0"/>
            <a:chExt cx="1460234" cy="3246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0234" cy="324645"/>
            </a:xfrm>
            <a:custGeom>
              <a:avLst/>
              <a:gdLst/>
              <a:ahLst/>
              <a:cxnLst/>
              <a:rect r="r" b="b" t="t" l="l"/>
              <a:pathLst>
                <a:path h="324645" w="1460234">
                  <a:moveTo>
                    <a:pt x="0" y="0"/>
                  </a:moveTo>
                  <a:lnTo>
                    <a:pt x="1460234" y="0"/>
                  </a:lnTo>
                  <a:lnTo>
                    <a:pt x="146023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688975" y="2668488"/>
            <a:ext cx="10290990" cy="745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8608" indent="-404304" lvl="1">
              <a:lnSpc>
                <a:spcPts val="6404"/>
              </a:lnSpc>
              <a:buFont typeface="Arial"/>
              <a:buChar char="•"/>
            </a:pPr>
            <a:r>
              <a:rPr lang="en-US" sz="3745" spc="-359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Ada Health</a:t>
            </a:r>
          </a:p>
          <a:p>
            <a:pPr algn="l">
              <a:lnSpc>
                <a:spcPts val="5105"/>
              </a:lnSpc>
            </a:pPr>
            <a:r>
              <a:rPr lang="en-US" sz="2985" spc="-28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</a:t>
            </a:r>
          </a:p>
          <a:p>
            <a:pPr algn="l">
              <a:lnSpc>
                <a:spcPts val="5105"/>
              </a:lnSpc>
            </a:pPr>
            <a:r>
              <a:rPr lang="en-US" sz="2985" spc="-28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</a:t>
            </a:r>
            <a:r>
              <a:rPr lang="en-US" sz="2985" spc="-28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is an AI-driven symptom checker that                          </a:t>
            </a:r>
          </a:p>
          <a:p>
            <a:pPr algn="l">
              <a:lnSpc>
                <a:spcPts val="5105"/>
              </a:lnSpc>
            </a:pPr>
            <a:r>
              <a:rPr lang="en-US" sz="2985" spc="-28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 </a:t>
            </a:r>
            <a:r>
              <a:rPr lang="en-US" sz="2985" spc="-28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suggests </a:t>
            </a:r>
            <a:r>
              <a:rPr lang="en-US" sz="2985" spc="-28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985" spc="-286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possible treatments</a:t>
            </a:r>
          </a:p>
          <a:p>
            <a:pPr algn="l">
              <a:lnSpc>
                <a:spcPts val="5105"/>
              </a:lnSpc>
            </a:pPr>
          </a:p>
          <a:p>
            <a:pPr algn="l">
              <a:lnSpc>
                <a:spcPts val="5105"/>
              </a:lnSpc>
            </a:pPr>
          </a:p>
          <a:p>
            <a:pPr algn="l" marL="808608" indent="-404304" lvl="1">
              <a:lnSpc>
                <a:spcPts val="6404"/>
              </a:lnSpc>
              <a:buFont typeface="Arial"/>
              <a:buChar char="•"/>
            </a:pPr>
            <a:r>
              <a:rPr lang="en-US" sz="3745" spc="-359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MediLedger</a:t>
            </a:r>
          </a:p>
          <a:p>
            <a:pPr algn="l">
              <a:lnSpc>
                <a:spcPts val="5394"/>
              </a:lnSpc>
            </a:pPr>
            <a:r>
              <a:rPr lang="en-US" sz="3154" spc="-302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  </a:t>
            </a:r>
          </a:p>
          <a:p>
            <a:pPr algn="l">
              <a:lnSpc>
                <a:spcPts val="5394"/>
              </a:lnSpc>
            </a:pPr>
            <a:r>
              <a:rPr lang="en-US" sz="3154" spc="-302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 </a:t>
            </a:r>
            <a:r>
              <a:rPr lang="en-US" sz="3154" spc="-302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A  system that ensures drug authenticity </a:t>
            </a:r>
          </a:p>
          <a:p>
            <a:pPr algn="l">
              <a:lnSpc>
                <a:spcPts val="5394"/>
              </a:lnSpc>
            </a:pPr>
            <a:r>
              <a:rPr lang="en-US" sz="3154" spc="-302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                     </a:t>
            </a:r>
            <a:r>
              <a:rPr lang="en-US" sz="3154" spc="-302">
                <a:solidFill>
                  <a:srgbClr val="28407E"/>
                </a:solidFill>
                <a:latin typeface="Inter"/>
                <a:ea typeface="Inter"/>
                <a:cs typeface="Inter"/>
                <a:sym typeface="Inter"/>
              </a:rPr>
              <a:t>and secures the medicine supply chain </a:t>
            </a:r>
          </a:p>
          <a:p>
            <a:pPr algn="l">
              <a:lnSpc>
                <a:spcPts val="429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30794" y="534051"/>
            <a:ext cx="11066607" cy="122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529"/>
              </a:lnSpc>
            </a:pPr>
            <a:r>
              <a:rPr lang="en-US" b="true" sz="8508" spc="-544">
                <a:solidFill>
                  <a:srgbClr val="28407E"/>
                </a:solidFill>
                <a:latin typeface="Inter Medium"/>
                <a:ea typeface="Inter Medium"/>
                <a:cs typeface="Inter Medium"/>
                <a:sym typeface="Inter Medium"/>
              </a:rPr>
              <a:t>PREVIOUS </a:t>
            </a:r>
            <a:r>
              <a:rPr lang="en-US" b="true" sz="8508" spc="-544">
                <a:solidFill>
                  <a:srgbClr val="28407E"/>
                </a:solidFill>
                <a:latin typeface="Inter Medium"/>
                <a:ea typeface="Inter Medium"/>
                <a:cs typeface="Inter Medium"/>
                <a:sym typeface="Inter Medium"/>
              </a:rPr>
              <a:t>SOLUTIONS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429252" y="-2033214"/>
            <a:ext cx="6969709" cy="6942483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9243" t="0" r="-40086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4244" y="690664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2"/>
                </a:lnTo>
                <a:lnTo>
                  <a:pt x="0" y="164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61231" y="1076325"/>
            <a:ext cx="9825014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8524" y="2252031"/>
            <a:ext cx="9797721" cy="732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 used hybrid Approach: Waterfall + Agile</a:t>
            </a:r>
          </a:p>
          <a:p>
            <a:pPr algn="l">
              <a:lnSpc>
                <a:spcPts val="5294"/>
              </a:lnSpc>
            </a:pP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Initial Planning (Waterfall):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Detailed requirement analysis and system design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Stakeholder consultations </a:t>
            </a: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and documentation finalized early</a:t>
            </a:r>
          </a:p>
          <a:p>
            <a:pPr algn="l">
              <a:lnSpc>
                <a:spcPts val="5294"/>
              </a:lnSpc>
            </a:pPr>
          </a:p>
          <a:p>
            <a:pPr algn="l">
              <a:lnSpc>
                <a:spcPts val="5294"/>
              </a:lnSpc>
            </a:pP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Iterative Development (Agile):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Cycles of implementation, testing, and refinement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Continuous updates to design and documentation</a:t>
            </a:r>
          </a:p>
          <a:p>
            <a:pPr algn="l">
              <a:lnSpc>
                <a:spcPts val="5294"/>
              </a:lnSpc>
            </a:pP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566521" y="320972"/>
            <a:ext cx="3373986" cy="337398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77777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154" y="-405923"/>
            <a:ext cx="13241233" cy="11098846"/>
            <a:chOff x="0" y="0"/>
            <a:chExt cx="4830438" cy="404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0438" cy="4048889"/>
            </a:xfrm>
            <a:custGeom>
              <a:avLst/>
              <a:gdLst/>
              <a:ahLst/>
              <a:cxnLst/>
              <a:rect r="r" b="b" t="t" l="l"/>
              <a:pathLst>
                <a:path h="4048889" w="4830438">
                  <a:moveTo>
                    <a:pt x="0" y="0"/>
                  </a:moveTo>
                  <a:lnTo>
                    <a:pt x="4830438" y="0"/>
                  </a:lnTo>
                  <a:lnTo>
                    <a:pt x="4830438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294129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3852" y="639711"/>
            <a:ext cx="9825014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3852" y="1801031"/>
            <a:ext cx="14859662" cy="799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Phases Overview:</a:t>
            </a:r>
          </a:p>
          <a:p>
            <a:pPr algn="l">
              <a:lnSpc>
                <a:spcPts val="5294"/>
              </a:lnSpc>
            </a:pP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  </a:t>
            </a: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Requiremen</a:t>
            </a: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 Analysis &amp; Documentation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Functional &amp; non-functional requirements gathered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Defined usability, reliability, and maintainability expectations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S</a:t>
            </a: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ecurity specifications were defined</a:t>
            </a:r>
          </a:p>
          <a:p>
            <a:pPr algn="l">
              <a:lnSpc>
                <a:spcPts val="5294"/>
              </a:lnSpc>
            </a:pPr>
          </a:p>
          <a:p>
            <a:pPr algn="l">
              <a:lnSpc>
                <a:spcPts val="5294"/>
              </a:lnSpc>
            </a:pP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 </a:t>
            </a: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Design &amp; Architecture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Modular architecture: Next.js (UI), Spring Boot (core logic), FastAPI (ML), </a:t>
            </a: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PostgreSQL (DB)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Communication via RESTful APIs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Benefits: separation of concerns, scalability, security, extensibility</a:t>
            </a:r>
          </a:p>
          <a:p>
            <a:pPr algn="l">
              <a:lnSpc>
                <a:spcPts val="5294"/>
              </a:lnSpc>
            </a:pP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566521" y="320972"/>
            <a:ext cx="3373986" cy="337398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77777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154" y="-405923"/>
            <a:ext cx="14029789" cy="11098846"/>
            <a:chOff x="0" y="0"/>
            <a:chExt cx="5118105" cy="404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8105" cy="4048889"/>
            </a:xfrm>
            <a:custGeom>
              <a:avLst/>
              <a:gdLst/>
              <a:ahLst/>
              <a:cxnLst/>
              <a:rect r="r" b="b" t="t" l="l"/>
              <a:pathLst>
                <a:path h="4048889" w="5118105">
                  <a:moveTo>
                    <a:pt x="0" y="0"/>
                  </a:moveTo>
                  <a:lnTo>
                    <a:pt x="5118105" y="0"/>
                  </a:lnTo>
                  <a:lnTo>
                    <a:pt x="5118105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3B82A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1170" y="433582"/>
            <a:ext cx="16624878" cy="9450683"/>
            <a:chOff x="0" y="0"/>
            <a:chExt cx="5184868" cy="29474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84868" cy="2947423"/>
            </a:xfrm>
            <a:custGeom>
              <a:avLst/>
              <a:gdLst/>
              <a:ahLst/>
              <a:cxnLst/>
              <a:rect r="r" b="b" t="t" l="l"/>
              <a:pathLst>
                <a:path h="2947423" w="5184868">
                  <a:moveTo>
                    <a:pt x="0" y="0"/>
                  </a:moveTo>
                  <a:lnTo>
                    <a:pt x="5184868" y="0"/>
                  </a:lnTo>
                  <a:lnTo>
                    <a:pt x="5184868" y="2947423"/>
                  </a:lnTo>
                  <a:lnTo>
                    <a:pt x="0" y="2947423"/>
                  </a:lnTo>
                  <a:close/>
                </a:path>
              </a:pathLst>
            </a:custGeom>
            <a:solidFill>
              <a:srgbClr val="C8E8E5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84868" cy="298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294129"/>
            <a:ext cx="1393852" cy="1647093"/>
          </a:xfrm>
          <a:custGeom>
            <a:avLst/>
            <a:gdLst/>
            <a:ahLst/>
            <a:cxnLst/>
            <a:rect r="r" b="b" t="t" l="l"/>
            <a:pathLst>
              <a:path h="1647093" w="1393852">
                <a:moveTo>
                  <a:pt x="0" y="0"/>
                </a:moveTo>
                <a:lnTo>
                  <a:pt x="1393852" y="0"/>
                </a:lnTo>
                <a:lnTo>
                  <a:pt x="1393852" y="1647093"/>
                </a:lnTo>
                <a:lnTo>
                  <a:pt x="0" y="1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93852" y="639711"/>
            <a:ext cx="9825014" cy="10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27"/>
              </a:lnSpc>
            </a:pPr>
            <a:r>
              <a:rPr lang="en-US" b="true" sz="6899" spc="-441">
                <a:solidFill>
                  <a:srgbClr val="28407E"/>
                </a:solidFill>
                <a:latin typeface="Inter Bold"/>
                <a:ea typeface="Inter Bold"/>
                <a:cs typeface="Inter Bold"/>
                <a:sym typeface="Inter Bold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3852" y="1874547"/>
            <a:ext cx="14011823" cy="799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Iterative</a:t>
            </a: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</a:t>
            </a: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evelopmen</a:t>
            </a: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 &amp; Testing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Feature-wise module development (e.g., auth, recommendation)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U</a:t>
            </a: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nit &amp; integration testing after each cycle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R</a:t>
            </a: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egular feedback integration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Continuous documentation updates</a:t>
            </a:r>
          </a:p>
          <a:p>
            <a:pPr algn="l">
              <a:lnSpc>
                <a:spcPts val="5294"/>
              </a:lnSpc>
            </a:pPr>
          </a:p>
          <a:p>
            <a:pPr algn="l">
              <a:lnSpc>
                <a:spcPts val="5294"/>
              </a:lnSpc>
            </a:pP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 Evaluation &amp; Enhanc</a:t>
            </a:r>
            <a:r>
              <a:rPr lang="en-US" sz="3781" spc="-363" b="true">
                <a:solidFill>
                  <a:srgbClr val="28407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ement</a:t>
            </a:r>
          </a:p>
          <a:p>
            <a:pPr algn="l" marL="816476" indent="-408238" lvl="1">
              <a:lnSpc>
                <a:spcPts val="5294"/>
              </a:lnSpc>
              <a:buFont typeface="Arial"/>
              <a:buChar char="•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Enhancements based on supervisor feedback and simulated scenarios:</a:t>
            </a:r>
          </a:p>
          <a:p>
            <a:pPr algn="l" marL="1632952" indent="-544317" lvl="2">
              <a:lnSpc>
                <a:spcPts val="5294"/>
              </a:lnSpc>
              <a:buFont typeface="Arial"/>
              <a:buChar char="⚬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UI/UX optimization</a:t>
            </a:r>
          </a:p>
          <a:p>
            <a:pPr algn="l" marL="1632952" indent="-544317" lvl="2">
              <a:lnSpc>
                <a:spcPts val="5294"/>
              </a:lnSpc>
              <a:buFont typeface="Arial"/>
              <a:buChar char="⚬"/>
            </a:pP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ML model refinement (data, hyperparameter</a:t>
            </a:r>
            <a:r>
              <a:rPr lang="en-US" sz="3781" spc="-363">
                <a:solidFill>
                  <a:srgbClr val="28407E"/>
                </a:solidFill>
                <a:latin typeface="Public Sans"/>
                <a:ea typeface="Public Sans"/>
                <a:cs typeface="Public Sans"/>
                <a:sym typeface="Public Sans"/>
              </a:rPr>
              <a:t>s, integration)</a:t>
            </a:r>
          </a:p>
          <a:p>
            <a:pPr algn="l">
              <a:lnSpc>
                <a:spcPts val="5294"/>
              </a:lnSpc>
            </a:pPr>
          </a:p>
          <a:p>
            <a:pPr algn="l">
              <a:lnSpc>
                <a:spcPts val="5294"/>
              </a:lnSpc>
            </a:pP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566521" y="320972"/>
            <a:ext cx="3373986" cy="337398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77777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DAGsaStvmGU</dc:identifier>
  <dcterms:modified xsi:type="dcterms:W3CDTF">2011-08-01T06:04:30Z</dcterms:modified>
  <cp:revision>1</cp:revision>
  <dc:title>White and Blue Gradient Modern Clean Healthcare Presentation</dc:title>
</cp:coreProperties>
</file>